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9"/>
  </p:notesMasterIdLst>
  <p:handoutMasterIdLst>
    <p:handoutMasterId r:id="rId40"/>
  </p:handoutMasterIdLst>
  <p:sldIdLst>
    <p:sldId id="267" r:id="rId3"/>
    <p:sldId id="313" r:id="rId4"/>
    <p:sldId id="278" r:id="rId5"/>
    <p:sldId id="318" r:id="rId6"/>
    <p:sldId id="273" r:id="rId7"/>
    <p:sldId id="279" r:id="rId8"/>
    <p:sldId id="320" r:id="rId9"/>
    <p:sldId id="321" r:id="rId10"/>
    <p:sldId id="283" r:id="rId11"/>
    <p:sldId id="272" r:id="rId12"/>
    <p:sldId id="285" r:id="rId13"/>
    <p:sldId id="289" r:id="rId14"/>
    <p:sldId id="275" r:id="rId15"/>
    <p:sldId id="333" r:id="rId16"/>
    <p:sldId id="309" r:id="rId17"/>
    <p:sldId id="292" r:id="rId18"/>
    <p:sldId id="334" r:id="rId19"/>
    <p:sldId id="335" r:id="rId20"/>
    <p:sldId id="336" r:id="rId21"/>
    <p:sldId id="337" r:id="rId22"/>
    <p:sldId id="338" r:id="rId23"/>
    <p:sldId id="339" r:id="rId24"/>
    <p:sldId id="340" r:id="rId25"/>
    <p:sldId id="306" r:id="rId26"/>
    <p:sldId id="315" r:id="rId27"/>
    <p:sldId id="323" r:id="rId28"/>
    <p:sldId id="324" r:id="rId29"/>
    <p:sldId id="325" r:id="rId30"/>
    <p:sldId id="329" r:id="rId31"/>
    <p:sldId id="330" r:id="rId32"/>
    <p:sldId id="316" r:id="rId33"/>
    <p:sldId id="332" r:id="rId34"/>
    <p:sldId id="341" r:id="rId35"/>
    <p:sldId id="331" r:id="rId36"/>
    <p:sldId id="271" r:id="rId37"/>
    <p:sldId id="266" r:id="rId3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97A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58901" autoAdjust="0"/>
  </p:normalViewPr>
  <p:slideViewPr>
    <p:cSldViewPr>
      <p:cViewPr varScale="1">
        <p:scale>
          <a:sx n="57" d="100"/>
          <a:sy n="57" d="100"/>
        </p:scale>
        <p:origin x="-11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08"/>
    </p:cViewPr>
  </p:sorterViewPr>
  <p:notesViewPr>
    <p:cSldViewPr>
      <p:cViewPr varScale="1">
        <p:scale>
          <a:sx n="76" d="100"/>
          <a:sy n="76" d="100"/>
        </p:scale>
        <p:origin x="-2028" y="-96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00E3347-1416-4871-B258-4240BC1FE9AB}" type="datetimeFigureOut">
              <a:rPr lang="en-US"/>
              <a:pPr>
                <a:defRPr/>
              </a:pPr>
              <a:t>3/26/2012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2011 State of the State Library of Louisiana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C43BA0B-EC63-42BF-ABE5-23024D3D61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F5AF45F-E8D2-4B2B-BBBC-537E9B4AE542}" type="datetimeFigureOut">
              <a:rPr lang="en-US"/>
              <a:pPr>
                <a:defRPr/>
              </a:pPr>
              <a:t>3/26/2012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2011 State of the State Library of Louisiana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2C555CF-BCFD-41FA-A4CF-45BC73077A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8435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  <p:sp>
        <p:nvSpPr>
          <p:cNvPr id="18436" name="Date Placeholder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8CB2C2-56DA-4867-85C2-A6E6BD639197}" type="datetime8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3/26/2012 3:40 PM</a:t>
            </a:fld>
            <a:endParaRPr lang="en-US"/>
          </a:p>
        </p:txBody>
      </p:sp>
      <p:sp>
        <p:nvSpPr>
          <p:cNvPr id="18437" name="Footer Placeholder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2011 State of the State Library of Louisiana</a:t>
            </a:r>
            <a:endParaRPr lang="en-US"/>
          </a:p>
        </p:txBody>
      </p:sp>
      <p:sp>
        <p:nvSpPr>
          <p:cNvPr id="18438" name="Slide Number Placeholder 6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9BA13F-3DAD-4AC7-9079-2CB810EDA00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defTabSz="930275" eaLnBrk="1" hangingPunct="1">
              <a:spcBef>
                <a:spcPct val="0"/>
              </a:spcBef>
            </a:pPr>
            <a:endParaRPr lang="en-US" dirty="0" smtClean="0">
              <a:solidFill>
                <a:srgbClr val="376092"/>
              </a:solidFill>
            </a:endParaRPr>
          </a:p>
        </p:txBody>
      </p:sp>
      <p:sp>
        <p:nvSpPr>
          <p:cNvPr id="38915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  <p:sp>
        <p:nvSpPr>
          <p:cNvPr id="38916" name="Date Placeholder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DEA5B1-2C93-4811-9560-6B9E6F00D7CE}" type="datetime8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3/26/2012 3:40 PM</a:t>
            </a:fld>
            <a:endParaRPr lang="en-US"/>
          </a:p>
        </p:txBody>
      </p:sp>
      <p:sp>
        <p:nvSpPr>
          <p:cNvPr id="38917" name="Footer Placeholder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2011 State of the State Library of Louisiana</a:t>
            </a:r>
            <a:endParaRPr lang="en-US"/>
          </a:p>
        </p:txBody>
      </p:sp>
      <p:sp>
        <p:nvSpPr>
          <p:cNvPr id="38918" name="Slide Number Placeholder 6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C752A9-046A-47D5-93DB-6019019BF78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63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  <p:sp>
        <p:nvSpPr>
          <p:cNvPr id="40964" name="Date Placeholder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E40B6D-79B0-4EA9-8F8B-AE46E85EBFD8}" type="datetime8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3/26/2012 3:40 PM</a:t>
            </a:fld>
            <a:endParaRPr lang="en-US"/>
          </a:p>
        </p:txBody>
      </p:sp>
      <p:sp>
        <p:nvSpPr>
          <p:cNvPr id="40965" name="Footer Placeholder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2011 State of the State Library of Louisiana</a:t>
            </a:r>
            <a:endParaRPr lang="en-US"/>
          </a:p>
        </p:txBody>
      </p:sp>
      <p:sp>
        <p:nvSpPr>
          <p:cNvPr id="40966" name="Slide Number Placeholder 6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B0E9E5-5C56-4E41-8579-DC3886FD649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</a:pPr>
            <a:endParaRPr lang="en-US" sz="1600" b="1" dirty="0" smtClean="0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7F3481-E23B-4455-A73F-D7D61F9940D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/>
          </a:p>
        </p:txBody>
      </p:sp>
      <p:sp>
        <p:nvSpPr>
          <p:cNvPr id="45060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2011 State of the State Library of Louisiana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b="1" dirty="0" smtClean="0"/>
          </a:p>
        </p:txBody>
      </p:sp>
      <p:sp>
        <p:nvSpPr>
          <p:cNvPr id="47107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  <p:sp>
        <p:nvSpPr>
          <p:cNvPr id="47108" name="Date Placeholder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3E36BE-3DE0-49E5-A1B2-8BD4CF4883E2}" type="datetime8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3/26/2012 3:40 PM</a:t>
            </a:fld>
            <a:endParaRPr lang="en-US"/>
          </a:p>
        </p:txBody>
      </p:sp>
      <p:sp>
        <p:nvSpPr>
          <p:cNvPr id="47109" name="Footer Placeholder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2011 State of the State Library of Louisiana</a:t>
            </a:r>
            <a:endParaRPr lang="en-US"/>
          </a:p>
        </p:txBody>
      </p:sp>
      <p:sp>
        <p:nvSpPr>
          <p:cNvPr id="47110" name="Slide Number Placeholder 6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9537C4-6244-4C92-8336-7704768D017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2011 State of the State Library of Louisiana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C555CF-BCFD-41FA-A4CF-45BC73077AD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1000" dirty="0" smtClean="0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AD69E5-6901-438D-A377-3313419931C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/>
          </a:p>
        </p:txBody>
      </p:sp>
      <p:sp>
        <p:nvSpPr>
          <p:cNvPr id="51204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2011 State of the State Library of Louisiana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012451-500E-445F-AF22-CFF13D5FBAF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/>
          </a:p>
        </p:txBody>
      </p:sp>
      <p:sp>
        <p:nvSpPr>
          <p:cNvPr id="55300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2011 State of the State Library of Louisiana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98D401-592C-49A5-BC9F-67ECE6CE88E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/>
          </a:p>
        </p:txBody>
      </p:sp>
      <p:sp>
        <p:nvSpPr>
          <p:cNvPr id="61444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2011 State of the State Library of Louisiana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3491" name="Footer Placeholder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2011 State of the State Library of Louisiana</a:t>
            </a:r>
          </a:p>
        </p:txBody>
      </p:sp>
      <p:sp>
        <p:nvSpPr>
          <p:cNvPr id="63492" name="Slide Number Placeholder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4AD72A-5BEE-43FC-B5BF-7F7667A3725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D333EC-B181-4E22-9FA9-6F6E09887F1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/>
          </a:p>
        </p:txBody>
      </p:sp>
      <p:sp>
        <p:nvSpPr>
          <p:cNvPr id="20484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2011 State of the State Library of Louisiana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B2D675-DC29-4BC2-AA6A-252271683B4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/>
          </a:p>
        </p:txBody>
      </p:sp>
      <p:sp>
        <p:nvSpPr>
          <p:cNvPr id="67588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2011 State of the State Library of Louisiana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99191A-F355-4006-AB89-F7809334551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/>
          </a:p>
        </p:txBody>
      </p:sp>
      <p:sp>
        <p:nvSpPr>
          <p:cNvPr id="69636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2011 State of the State Library of Louisiana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1683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  <p:sp>
        <p:nvSpPr>
          <p:cNvPr id="71684" name="Date Placeholder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075843-8167-402A-88E0-18F41054E936}" type="datetime8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3/26/2012 3:40 PM</a:t>
            </a:fld>
            <a:endParaRPr lang="en-US"/>
          </a:p>
        </p:txBody>
      </p:sp>
      <p:sp>
        <p:nvSpPr>
          <p:cNvPr id="71685" name="Footer Placeholder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2011 State of the State Library of Louisiana</a:t>
            </a:r>
            <a:endParaRPr lang="en-US"/>
          </a:p>
        </p:txBody>
      </p:sp>
      <p:sp>
        <p:nvSpPr>
          <p:cNvPr id="71686" name="Slide Number Placeholder 6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DA8F90-57A4-4674-87EB-283DBA3081D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1683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  <p:sp>
        <p:nvSpPr>
          <p:cNvPr id="71684" name="Date Placeholder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075843-8167-402A-88E0-18F41054E936}" type="datetime8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3/26/2012 3:40 PM</a:t>
            </a:fld>
            <a:endParaRPr lang="en-US"/>
          </a:p>
        </p:txBody>
      </p:sp>
      <p:sp>
        <p:nvSpPr>
          <p:cNvPr id="71685" name="Footer Placeholder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2011 State of the State Library of Louisiana</a:t>
            </a:r>
            <a:endParaRPr lang="en-US"/>
          </a:p>
        </p:txBody>
      </p:sp>
      <p:sp>
        <p:nvSpPr>
          <p:cNvPr id="71686" name="Slide Number Placeholder 6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DA8F90-57A4-4674-87EB-283DBA3081D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0275"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3731" name="Footer Placeholder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2011 State of the State Library of Louisiana</a:t>
            </a:r>
          </a:p>
        </p:txBody>
      </p:sp>
      <p:sp>
        <p:nvSpPr>
          <p:cNvPr id="73732" name="Slide Number Placeholder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3C2650-70AE-4D22-B384-6494A93B7F5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B1B692-FB1C-43CB-91C3-E2A8956F03E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/>
          </a:p>
        </p:txBody>
      </p:sp>
      <p:sp>
        <p:nvSpPr>
          <p:cNvPr id="75780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2011 State of the State Library of Louisiana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1000" dirty="0" smtClean="0"/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2FED94-F07E-41BE-8853-F648378D449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/>
          </a:p>
        </p:txBody>
      </p:sp>
      <p:sp>
        <p:nvSpPr>
          <p:cNvPr id="77828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2011 State of the State Library of Louisiana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1100" dirty="0" smtClean="0"/>
          </a:p>
        </p:txBody>
      </p:sp>
      <p:sp>
        <p:nvSpPr>
          <p:cNvPr id="798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C826F8-1317-4874-BB8A-3A3A2945790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/>
          </a:p>
        </p:txBody>
      </p:sp>
      <p:sp>
        <p:nvSpPr>
          <p:cNvPr id="79876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2011 State of the State Library of Louisiana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8067" name="Footer Placeholder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2011 State of the State Library of Louisiana</a:t>
            </a:r>
          </a:p>
        </p:txBody>
      </p:sp>
      <p:sp>
        <p:nvSpPr>
          <p:cNvPr id="88068" name="Slide Number Placeholder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5651E6-4934-448F-A326-AA03301CAE7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000" dirty="0" smtClean="0"/>
          </a:p>
        </p:txBody>
      </p:sp>
      <p:sp>
        <p:nvSpPr>
          <p:cNvPr id="24579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  <p:sp>
        <p:nvSpPr>
          <p:cNvPr id="24580" name="Date Placeholder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6EEF67-90D7-4990-B236-39425AB8B3E9}" type="datetime8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3/26/2012 3:40 PM</a:t>
            </a:fld>
            <a:endParaRPr lang="en-US"/>
          </a:p>
        </p:txBody>
      </p:sp>
      <p:sp>
        <p:nvSpPr>
          <p:cNvPr id="24581" name="Footer Placeholder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2011 State of the State Library of Louisiana</a:t>
            </a:r>
            <a:endParaRPr lang="en-US"/>
          </a:p>
        </p:txBody>
      </p:sp>
      <p:sp>
        <p:nvSpPr>
          <p:cNvPr id="24582" name="Slide Number Placeholder 6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0F7835-BDEA-445D-BADD-D0480B5C5B7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2011 State of the State Library of Louisiana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C555CF-BCFD-41FA-A4CF-45BC73077ADE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590984-B920-4368-90B1-B2BD808569C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/>
          </a:p>
        </p:txBody>
      </p:sp>
      <p:sp>
        <p:nvSpPr>
          <p:cNvPr id="81924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2011 State of the State Library of Louisiana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2011 State of the State Library of Louisiana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C555CF-BCFD-41FA-A4CF-45BC73077ADE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2011 State of the State Library of Louisiana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C555CF-BCFD-41FA-A4CF-45BC73077ADE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2011 State of the State Library of Louisiana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C555CF-BCFD-41FA-A4CF-45BC73077ADE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90115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  <p:sp>
        <p:nvSpPr>
          <p:cNvPr id="90116" name="Date Placeholder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FF7ED9-9956-4038-A8FA-88D392264D09}" type="datetime8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3/26/2012 3:40 PM</a:t>
            </a:fld>
            <a:endParaRPr lang="en-US"/>
          </a:p>
        </p:txBody>
      </p:sp>
      <p:sp>
        <p:nvSpPr>
          <p:cNvPr id="90117" name="Footer Placeholder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2011 State of the State Library of Louisiana</a:t>
            </a:r>
            <a:endParaRPr lang="en-US"/>
          </a:p>
        </p:txBody>
      </p:sp>
      <p:sp>
        <p:nvSpPr>
          <p:cNvPr id="90118" name="Slide Number Placeholder 6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4BC4D9-D751-4276-BCCE-5BFEAD8168F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2163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  <p:sp>
        <p:nvSpPr>
          <p:cNvPr id="92164" name="Date Placeholder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27B50-5BA6-40AD-ADDA-59DA5B2B093A}" type="datetime8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3/26/2012 3:40 PM</a:t>
            </a:fld>
            <a:endParaRPr lang="en-US"/>
          </a:p>
        </p:txBody>
      </p:sp>
      <p:sp>
        <p:nvSpPr>
          <p:cNvPr id="92165" name="Footer Placeholder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2011 State of the State Library of Louisiana</a:t>
            </a:r>
            <a:endParaRPr lang="en-US"/>
          </a:p>
        </p:txBody>
      </p:sp>
      <p:sp>
        <p:nvSpPr>
          <p:cNvPr id="92166" name="Slide Number Placeholder 6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F3A6F2-21EF-4854-AB9F-ACF06AA5D4A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6627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  <p:sp>
        <p:nvSpPr>
          <p:cNvPr id="26628" name="Date Placeholder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6542F3-F392-4471-BFF9-91739ECCC5B8}" type="datetime8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3/26/2012 3:40 PM</a:t>
            </a:fld>
            <a:endParaRPr lang="en-US"/>
          </a:p>
        </p:txBody>
      </p:sp>
      <p:sp>
        <p:nvSpPr>
          <p:cNvPr id="26629" name="Footer Placeholder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2011 State of the State Library of Louisiana</a:t>
            </a:r>
            <a:endParaRPr lang="en-US"/>
          </a:p>
        </p:txBody>
      </p:sp>
      <p:sp>
        <p:nvSpPr>
          <p:cNvPr id="26630" name="Slide Number Placeholder 6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AC42F9-DFE2-4370-9875-9A6D4DA7919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8675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  <p:sp>
        <p:nvSpPr>
          <p:cNvPr id="28676" name="Date Placeholder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64D4B4-B2E9-4CA1-B28A-89686A495FDF}" type="datetime8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3/26/2012 3:40 PM</a:t>
            </a:fld>
            <a:endParaRPr lang="en-US"/>
          </a:p>
        </p:txBody>
      </p:sp>
      <p:sp>
        <p:nvSpPr>
          <p:cNvPr id="28677" name="Footer Placeholder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2011 State of the State Library of Louisiana</a:t>
            </a:r>
            <a:endParaRPr lang="en-US"/>
          </a:p>
        </p:txBody>
      </p:sp>
      <p:sp>
        <p:nvSpPr>
          <p:cNvPr id="28678" name="Slide Number Placeholder 6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729543-2310-4031-93BB-692A7F714A3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0723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  <p:sp>
        <p:nvSpPr>
          <p:cNvPr id="30724" name="Date Placeholder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211226-B753-45D3-978F-AB0583E02DA4}" type="datetime8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3/26/2012 3:40 PM</a:t>
            </a:fld>
            <a:endParaRPr lang="en-US"/>
          </a:p>
        </p:txBody>
      </p:sp>
      <p:sp>
        <p:nvSpPr>
          <p:cNvPr id="30725" name="Footer Placeholder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2011 State of the State Library of Louisiana</a:t>
            </a:r>
            <a:endParaRPr lang="en-US"/>
          </a:p>
        </p:txBody>
      </p:sp>
      <p:sp>
        <p:nvSpPr>
          <p:cNvPr id="30726" name="Slide Number Placeholder 6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CAE3DE-C613-4E14-A7BE-DA45A439543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2771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  <p:sp>
        <p:nvSpPr>
          <p:cNvPr id="32772" name="Date Placeholder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610209-A944-4670-8003-AADA5D6915AF}" type="datetime8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3/26/2012 3:40 PM</a:t>
            </a:fld>
            <a:endParaRPr lang="en-US"/>
          </a:p>
        </p:txBody>
      </p:sp>
      <p:sp>
        <p:nvSpPr>
          <p:cNvPr id="32773" name="Footer Placeholder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2011 State of the State Library of Louisiana</a:t>
            </a:r>
            <a:endParaRPr lang="en-US"/>
          </a:p>
        </p:txBody>
      </p:sp>
      <p:sp>
        <p:nvSpPr>
          <p:cNvPr id="32774" name="Slide Number Placeholder 6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9F3DB5-059C-4FBD-A945-FAF5AB41DA9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0275" eaLnBrk="1" hangingPunct="1">
              <a:spcBef>
                <a:spcPct val="0"/>
              </a:spcBef>
            </a:pPr>
            <a:endParaRPr lang="en-US" dirty="0" smtClean="0"/>
          </a:p>
          <a:p>
            <a:pPr defTabSz="930275" eaLnBrk="1" hangingPunct="1">
              <a:spcBef>
                <a:spcPct val="0"/>
              </a:spcBef>
            </a:pPr>
            <a:endParaRPr lang="en-US" dirty="0" smtClean="0"/>
          </a:p>
          <a:p>
            <a:pPr defTabSz="930275"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23B666-6A42-4602-A84C-A8A02A49100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/>
          </a:p>
        </p:txBody>
      </p:sp>
      <p:sp>
        <p:nvSpPr>
          <p:cNvPr id="34820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2011 State of the State Library of Louisiana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6867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  <p:sp>
        <p:nvSpPr>
          <p:cNvPr id="36868" name="Date Placeholder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456296-F091-4A52-BD18-74D43F002203}" type="datetime8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3/26/2012 3:40 PM</a:t>
            </a:fld>
            <a:endParaRPr lang="en-US"/>
          </a:p>
        </p:txBody>
      </p:sp>
      <p:sp>
        <p:nvSpPr>
          <p:cNvPr id="36869" name="Footer Placeholder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2011 State of the State Library of Louisiana</a:t>
            </a:r>
            <a:endParaRPr lang="en-US"/>
          </a:p>
        </p:txBody>
      </p:sp>
      <p:sp>
        <p:nvSpPr>
          <p:cNvPr id="36870" name="Slide Number Placeholder 6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A00DC0-3647-471F-96F3-84E15B17936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412875"/>
            <a:ext cx="8382000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85" r:id="rId10"/>
    <p:sldLayoutId id="2147483686" r:id="rId11"/>
  </p:sldLayoutIdLst>
  <p:transition>
    <p:fade/>
  </p:transition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96875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white rectangle.png"/>
          <p:cNvPicPr>
            <a:picLocks noChangeAspect="1"/>
          </p:cNvPicPr>
          <p:nvPr/>
        </p:nvPicPr>
        <p:blipFill>
          <a:blip r:embed="rId4" cstate="print"/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3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ransition>
    <p:fade/>
  </p:transition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25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42900" indent="-34290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175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0413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3788" indent="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5575" indent="40322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te.lib.la.us/ltrc2012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te.lib.la.us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hamilton@slol.lib.la.u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97-2003_Worksheet2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Microsoft_Office_Excel_97-2003_Worksheet3.xls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914400"/>
            <a:ext cx="7043208" cy="1523494"/>
          </a:xfrm>
        </p:spPr>
        <p:txBody>
          <a:bodyPr/>
          <a:lstStyle/>
          <a:p>
            <a:pPr defTabSz="914363" eaLnBrk="1" fontAlgn="auto" hangingPunct="1">
              <a:spcAft>
                <a:spcPts val="0"/>
              </a:spcAft>
              <a:defRPr/>
            </a:pPr>
            <a:r>
              <a:rPr dirty="0" smtClean="0"/>
              <a:t>State of the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425" y="3733800"/>
            <a:ext cx="7775575" cy="2513013"/>
          </a:xfrm>
        </p:spPr>
        <p:txBody>
          <a:bodyPr rtlCol="0"/>
          <a:lstStyle/>
          <a:p>
            <a:pPr defTabSz="914363" eaLnBrk="1" fontAlgn="auto" hangingPunct="1">
              <a:spcAft>
                <a:spcPts val="0"/>
              </a:spcAft>
              <a:defRPr/>
            </a:pPr>
            <a:r>
              <a:rPr lang="en-US" dirty="0" smtClean="0"/>
              <a:t>Rebecca Hamilton</a:t>
            </a:r>
          </a:p>
          <a:p>
            <a:pPr defTabSz="914363" eaLnBrk="1" fontAlgn="auto" hangingPunct="1">
              <a:spcBef>
                <a:spcPct val="10000"/>
              </a:spcBef>
              <a:spcAft>
                <a:spcPts val="0"/>
              </a:spcAft>
              <a:defRPr/>
            </a:pPr>
            <a:r>
              <a:rPr lang="en-US" dirty="0" smtClean="0"/>
              <a:t>State Librarian</a:t>
            </a:r>
          </a:p>
          <a:p>
            <a:pPr defTabSz="914363" eaLnBrk="1" fontAlgn="auto" hangingPunct="1">
              <a:spcBef>
                <a:spcPct val="35000"/>
              </a:spcBef>
              <a:spcAft>
                <a:spcPts val="0"/>
              </a:spcAft>
              <a:defRPr/>
            </a:pPr>
            <a:r>
              <a:rPr lang="en-US" dirty="0" smtClean="0"/>
              <a:t>Louisiana Library Association </a:t>
            </a:r>
            <a:br>
              <a:rPr lang="en-US" dirty="0" smtClean="0"/>
            </a:br>
            <a:r>
              <a:rPr lang="en-US" dirty="0" smtClean="0"/>
              <a:t>Annual Conference</a:t>
            </a:r>
          </a:p>
          <a:p>
            <a:pPr defTabSz="914363" eaLnBrk="1" fontAlgn="auto" hangingPunct="1">
              <a:spcBef>
                <a:spcPct val="35000"/>
              </a:spcBef>
              <a:spcAft>
                <a:spcPts val="0"/>
              </a:spcAft>
              <a:defRPr/>
            </a:pPr>
            <a:r>
              <a:rPr lang="en-US" dirty="0" smtClean="0"/>
              <a:t>March 21-23, 2012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62000" y="2133600"/>
            <a:ext cx="7690114" cy="1384994"/>
          </a:xfrm>
        </p:spPr>
        <p:txBody>
          <a:bodyPr rtlCol="0"/>
          <a:lstStyle/>
          <a:p>
            <a:pPr defTabSz="914363" eaLnBrk="1" fontAlgn="auto" hangingPunct="1">
              <a:spcAft>
                <a:spcPts val="0"/>
              </a:spcAft>
              <a:defRPr/>
            </a:pPr>
            <a:r>
              <a:rPr spc="300" dirty="0"/>
              <a:t>State Library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00200"/>
            <a:ext cx="8382000" cy="1329595"/>
          </a:xfrm>
        </p:spPr>
        <p:txBody>
          <a:bodyPr/>
          <a:lstStyle/>
          <a:p>
            <a:pPr defTabSz="914363" eaLnBrk="1" fontAlgn="auto" hangingPunct="1">
              <a:spcAft>
                <a:spcPts val="0"/>
              </a:spcAft>
              <a:defRPr/>
            </a:pPr>
            <a:r>
              <a:rPr dirty="0"/>
              <a:t>BUDGET CONCERNS FOR </a:t>
            </a:r>
            <a:br>
              <a:rPr dirty="0"/>
            </a:br>
            <a:r>
              <a:rPr dirty="0"/>
              <a:t>FY </a:t>
            </a:r>
            <a:r>
              <a:rPr dirty="0" smtClean="0"/>
              <a:t>2012-2013</a:t>
            </a:r>
            <a:endParaRPr dirty="0">
              <a:solidFill>
                <a:schemeClr val="tx2"/>
              </a:solidFill>
            </a:endParaRPr>
          </a:p>
        </p:txBody>
      </p:sp>
      <p:sp>
        <p:nvSpPr>
          <p:cNvPr id="37890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95400" y="3352800"/>
            <a:ext cx="6477000" cy="2511457"/>
          </a:xfrm>
        </p:spPr>
        <p:txBody>
          <a:bodyPr/>
          <a:lstStyle/>
          <a:p>
            <a:pPr eaLnBrk="1" hangingPunct="1"/>
            <a:r>
              <a:rPr lang="en-US" dirty="0" smtClean="0"/>
              <a:t>State Aid is </a:t>
            </a: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ZERO</a:t>
            </a:r>
          </a:p>
          <a:p>
            <a:pPr eaLnBrk="1" hangingPunct="1"/>
            <a:r>
              <a:rPr lang="en-US" dirty="0" smtClean="0"/>
              <a:t>BTOP Stimulus funding makes </a:t>
            </a:r>
            <a:br>
              <a:rPr lang="en-US" dirty="0" smtClean="0"/>
            </a:br>
            <a:r>
              <a:rPr lang="en-US" dirty="0" smtClean="0"/>
              <a:t>our budget look larger</a:t>
            </a:r>
          </a:p>
          <a:p>
            <a:pPr eaLnBrk="1" hangingPunct="1"/>
            <a:r>
              <a:rPr lang="en-US" dirty="0" smtClean="0"/>
              <a:t>Not meeting MOE - 4</a:t>
            </a:r>
            <a:r>
              <a:rPr lang="en-US" baseline="30000" dirty="0" smtClean="0"/>
              <a:t>th</a:t>
            </a:r>
            <a:r>
              <a:rPr lang="en-US" dirty="0" smtClean="0"/>
              <a:t> year in a row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/>
          <a:p>
            <a:pPr defTabSz="914363" eaLnBrk="1" fontAlgn="auto" hangingPunct="1">
              <a:spcAft>
                <a:spcPts val="0"/>
              </a:spcAft>
              <a:defRPr/>
            </a:pPr>
            <a:r>
              <a:rPr sz="7200" spc="-150"/>
              <a:t>ACCOMPLISHMENTS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1066800"/>
            <a:ext cx="8382000" cy="1329595"/>
          </a:xfrm>
        </p:spPr>
        <p:txBody>
          <a:bodyPr/>
          <a:lstStyle/>
          <a:p>
            <a:pPr eaLnBrk="1" hangingPunct="1">
              <a:defRPr/>
            </a:pPr>
            <a:r>
              <a:rPr b="1" i="1" spc="30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return of the …</a:t>
            </a:r>
            <a:r>
              <a:rPr b="1" i="1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b="1" i="1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/>
          </a:p>
        </p:txBody>
      </p:sp>
      <p:pic>
        <p:nvPicPr>
          <p:cNvPr id="7" name="Picture 6" descr="Festivallogo2012_tempTyp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294046"/>
            <a:ext cx="8686800" cy="303995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90600"/>
            <a:ext cx="8382000" cy="1329595"/>
          </a:xfrm>
        </p:spPr>
        <p:txBody>
          <a:bodyPr/>
          <a:lstStyle/>
          <a:p>
            <a:pPr defTabSz="914363" eaLnBrk="1" fontAlgn="auto" hangingPunct="1">
              <a:spcAft>
                <a:spcPts val="0"/>
              </a:spcAft>
              <a:defRPr/>
            </a:pPr>
            <a:r>
              <a:rPr/>
              <a:t>OTHER CENTER FOR </a:t>
            </a:r>
            <a:br>
              <a:rPr/>
            </a:br>
            <a:r>
              <a:rPr/>
              <a:t>THE BOOK PROGRAMMING</a:t>
            </a:r>
            <a:endParaRPr>
              <a:solidFill>
                <a:schemeClr val="tx2"/>
              </a:solidFill>
            </a:endParaRPr>
          </a:p>
        </p:txBody>
      </p:sp>
      <p:sp>
        <p:nvSpPr>
          <p:cNvPr id="4403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90600" y="2514600"/>
            <a:ext cx="7696200" cy="1526572"/>
          </a:xfrm>
        </p:spPr>
        <p:txBody>
          <a:bodyPr/>
          <a:lstStyle/>
          <a:p>
            <a:pPr eaLnBrk="1" hangingPunct="1"/>
            <a:r>
              <a:rPr lang="en-US" dirty="0" smtClean="0"/>
              <a:t>Letters About Literature</a:t>
            </a:r>
          </a:p>
          <a:p>
            <a:pPr eaLnBrk="1" hangingPunct="1"/>
            <a:r>
              <a:rPr lang="en-US" dirty="0" smtClean="0"/>
              <a:t>Louisiana Writer Award</a:t>
            </a:r>
          </a:p>
          <a:p>
            <a:pPr eaLnBrk="1" hangingPunct="1">
              <a:buNone/>
            </a:pP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8382000" cy="665162"/>
          </a:xfrm>
        </p:spPr>
        <p:txBody>
          <a:bodyPr/>
          <a:lstStyle/>
          <a:p>
            <a:r>
              <a:rPr lang="en-US" dirty="0" smtClean="0"/>
              <a:t>E-books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62000" y="1371600"/>
            <a:ext cx="8382000" cy="3693319"/>
          </a:xfrm>
        </p:spPr>
        <p:txBody>
          <a:bodyPr/>
          <a:lstStyle/>
          <a:p>
            <a:r>
              <a:rPr lang="en-US" dirty="0" smtClean="0"/>
              <a:t>Collections</a:t>
            </a:r>
          </a:p>
          <a:p>
            <a:pPr lvl="1"/>
            <a:r>
              <a:rPr lang="en-US" sz="3200" dirty="0" smtClean="0"/>
              <a:t>Britannica</a:t>
            </a:r>
          </a:p>
          <a:p>
            <a:pPr lvl="1"/>
            <a:r>
              <a:rPr lang="en-US" sz="3200" dirty="0" smtClean="0"/>
              <a:t>Gale: Small Business Collection</a:t>
            </a:r>
          </a:p>
          <a:p>
            <a:pPr lvl="1"/>
            <a:r>
              <a:rPr lang="en-US" sz="3200" dirty="0" smtClean="0"/>
              <a:t>Credo Reference</a:t>
            </a:r>
          </a:p>
          <a:p>
            <a:pPr lvl="1"/>
            <a:r>
              <a:rPr lang="en-US" sz="3200" dirty="0" smtClean="0"/>
              <a:t>EBSCO e-books and </a:t>
            </a:r>
            <a:r>
              <a:rPr lang="en-US" sz="3200" dirty="0" err="1" smtClean="0"/>
              <a:t>audiobooks</a:t>
            </a:r>
            <a:endParaRPr lang="en-US" dirty="0" smtClean="0"/>
          </a:p>
          <a:p>
            <a:r>
              <a:rPr lang="en-US" dirty="0" smtClean="0"/>
              <a:t>MARC records -- coming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838200"/>
            <a:ext cx="8382000" cy="1163395"/>
          </a:xfrm>
        </p:spPr>
        <p:txBody>
          <a:bodyPr/>
          <a:lstStyle/>
          <a:p>
            <a:pPr defTabSz="914363" eaLnBrk="1" fontAlgn="auto" hangingPunct="1">
              <a:spcAft>
                <a:spcPts val="0"/>
              </a:spcAft>
              <a:defRPr/>
            </a:pPr>
            <a:r>
              <a:rPr/>
              <a:t>SPECIAL SERVICES</a:t>
            </a:r>
            <a:br>
              <a:rPr/>
            </a:br>
            <a:r>
              <a:rPr sz="3600">
                <a:solidFill>
                  <a:srgbClr val="92D050"/>
                </a:solidFill>
              </a:rPr>
              <a:t>FACES OLD AND NEW</a:t>
            </a:r>
          </a:p>
        </p:txBody>
      </p:sp>
      <p:sp>
        <p:nvSpPr>
          <p:cNvPr id="48130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38200" y="2133600"/>
            <a:ext cx="7772400" cy="3607141"/>
          </a:xfrm>
        </p:spPr>
        <p:txBody>
          <a:bodyPr/>
          <a:lstStyle/>
          <a:p>
            <a:pPr eaLnBrk="1" hangingPunct="1"/>
            <a:r>
              <a:rPr lang="en-US" dirty="0" smtClean="0"/>
              <a:t>New Name</a:t>
            </a:r>
          </a:p>
          <a:p>
            <a:pPr lvl="1" eaLnBrk="1" hangingPunct="1"/>
            <a:r>
              <a:rPr lang="en-US" dirty="0" smtClean="0"/>
              <a:t>SBPH to TBBL (Talking Books and Braille Library). The emphasis of the name is on the services provided and not on the people served.</a:t>
            </a:r>
          </a:p>
          <a:p>
            <a:pPr eaLnBrk="1" hangingPunct="1"/>
            <a:r>
              <a:rPr lang="en-US" dirty="0" smtClean="0"/>
              <a:t>Digital books account for almost half of overall TBBL circulation; and,</a:t>
            </a:r>
          </a:p>
          <a:p>
            <a:pPr eaLnBrk="1" hangingPunct="1"/>
            <a:r>
              <a:rPr lang="en-US" dirty="0" smtClean="0"/>
              <a:t>BARD accounts for 10% of circulation.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143000"/>
            <a:ext cx="8382000" cy="664797"/>
          </a:xfrm>
        </p:spPr>
        <p:txBody>
          <a:bodyPr/>
          <a:lstStyle/>
          <a:p>
            <a:pPr defTabSz="914363" eaLnBrk="1" fontAlgn="auto" hangingPunct="1">
              <a:spcAft>
                <a:spcPts val="0"/>
              </a:spcAft>
              <a:defRPr/>
            </a:pPr>
            <a:r>
              <a:rPr/>
              <a:t>OTHER ITEMS</a:t>
            </a:r>
          </a:p>
        </p:txBody>
      </p:sp>
      <p:sp>
        <p:nvSpPr>
          <p:cNvPr id="5222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19200" y="2057400"/>
            <a:ext cx="7772400" cy="2511425"/>
          </a:xfrm>
        </p:spPr>
        <p:txBody>
          <a:bodyPr/>
          <a:lstStyle/>
          <a:p>
            <a:pPr eaLnBrk="1" hangingPunct="1"/>
            <a:r>
              <a:rPr lang="en-US" smtClean="0"/>
              <a:t>Statewide Staff Day</a:t>
            </a:r>
          </a:p>
          <a:p>
            <a:pPr eaLnBrk="1" hangingPunct="1"/>
            <a:r>
              <a:rPr lang="en-US" smtClean="0"/>
              <a:t>IT Staff Technology Visits</a:t>
            </a:r>
          </a:p>
          <a:p>
            <a:pPr eaLnBrk="1" hangingPunct="1"/>
            <a:r>
              <a:rPr lang="en-US" smtClean="0"/>
              <a:t>More Online Training</a:t>
            </a:r>
          </a:p>
          <a:p>
            <a:pPr eaLnBrk="1" hangingPunct="1"/>
            <a:r>
              <a:rPr lang="en-US" smtClean="0"/>
              <a:t>Supervision &amp; Management for Support Staff (LSSCP – Certified)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382000" cy="1329595"/>
          </a:xfrm>
        </p:spPr>
        <p:txBody>
          <a:bodyPr/>
          <a:lstStyle/>
          <a:p>
            <a:pPr defTabSz="914363" eaLnBrk="1" fontAlgn="auto" hangingPunct="1">
              <a:spcAft>
                <a:spcPts val="0"/>
              </a:spcAft>
              <a:defRPr/>
            </a:pPr>
            <a:r>
              <a:rPr/>
              <a:t>COLLABORATIVE </a:t>
            </a:r>
            <a:br>
              <a:rPr/>
            </a:br>
            <a:r>
              <a:rPr/>
              <a:t>SUMMER READING PROGRAM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43000" y="2362200"/>
            <a:ext cx="8382000" cy="1527175"/>
          </a:xfrm>
        </p:spPr>
        <p:txBody>
          <a:bodyPr rtlCol="0"/>
          <a:lstStyle/>
          <a:p>
            <a:pPr defTabSz="914363" eaLnBrk="1" fontAlgn="auto" hangingPunct="1">
              <a:spcAft>
                <a:spcPts val="0"/>
              </a:spcAft>
              <a:defRPr/>
            </a:pPr>
            <a:r>
              <a:rPr lang="en-US" dirty="0" smtClean="0"/>
              <a:t>Children – 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Dream Big – READ!</a:t>
            </a:r>
          </a:p>
          <a:p>
            <a:pPr defTabSz="914363" eaLnBrk="1" fontAlgn="auto" hangingPunct="1">
              <a:spcAft>
                <a:spcPts val="0"/>
              </a:spcAft>
              <a:defRPr/>
            </a:pPr>
            <a:r>
              <a:rPr lang="en-US" dirty="0" smtClean="0"/>
              <a:t>Teens – 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Own the Night</a:t>
            </a:r>
          </a:p>
          <a:p>
            <a:pPr defTabSz="914363" eaLnBrk="1" fontAlgn="auto" hangingPunct="1">
              <a:spcAft>
                <a:spcPts val="0"/>
              </a:spcAft>
              <a:defRPr/>
            </a:pPr>
            <a:r>
              <a:rPr lang="en-US" dirty="0" smtClean="0"/>
              <a:t>Adults – 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Between the Covers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1143000" y="4191000"/>
            <a:ext cx="7315200" cy="1981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CSLP 2011</a:t>
            </a: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88,402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children and teens participated.</a:t>
            </a:r>
          </a:p>
          <a:p>
            <a:pPr marL="0" lvl="1" algn="ctr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252,594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attended related programs.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423005"/>
            <a:ext cx="8382000" cy="1329595"/>
          </a:xfrm>
        </p:spPr>
        <p:txBody>
          <a:bodyPr/>
          <a:lstStyle/>
          <a:p>
            <a:pPr defTabSz="914363" eaLnBrk="1" fontAlgn="auto" hangingPunct="1">
              <a:spcAft>
                <a:spcPts val="0"/>
              </a:spcAft>
              <a:defRPr/>
            </a:pPr>
            <a:r>
              <a:rPr dirty="0" smtClean="0"/>
              <a:t>2012 </a:t>
            </a:r>
            <a:r>
              <a:rPr dirty="0"/>
              <a:t>CHILDRENS’ </a:t>
            </a:r>
            <a:br>
              <a:rPr dirty="0"/>
            </a:br>
            <a:r>
              <a:rPr dirty="0"/>
              <a:t>SUMMER READING PROGRAM</a:t>
            </a:r>
          </a:p>
        </p:txBody>
      </p:sp>
      <p:pic>
        <p:nvPicPr>
          <p:cNvPr id="89090" name="Picture 2" descr="40_Childrens_poster_20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057399"/>
            <a:ext cx="4038600" cy="454994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423005"/>
            <a:ext cx="8382000" cy="1329595"/>
          </a:xfrm>
        </p:spPr>
        <p:txBody>
          <a:bodyPr/>
          <a:lstStyle/>
          <a:p>
            <a:pPr defTabSz="914363" eaLnBrk="1" fontAlgn="auto" hangingPunct="1">
              <a:spcAft>
                <a:spcPts val="0"/>
              </a:spcAft>
              <a:defRPr/>
            </a:pPr>
            <a:r>
              <a:rPr dirty="0" smtClean="0"/>
              <a:t>2012 </a:t>
            </a:r>
            <a:r>
              <a:rPr dirty="0"/>
              <a:t>TEEN</a:t>
            </a:r>
            <a:br>
              <a:rPr dirty="0"/>
            </a:br>
            <a:r>
              <a:rPr dirty="0"/>
              <a:t>SUMMER READING PROGRAM</a:t>
            </a:r>
          </a:p>
        </p:txBody>
      </p:sp>
      <p:pic>
        <p:nvPicPr>
          <p:cNvPr id="87042" name="Picture 2" descr="30__Teen_poster_poster_te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828800"/>
            <a:ext cx="3505200" cy="484171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00200"/>
            <a:ext cx="8382000" cy="664797"/>
          </a:xfrm>
        </p:spPr>
        <p:txBody>
          <a:bodyPr/>
          <a:lstStyle/>
          <a:p>
            <a:pPr defTabSz="914363" eaLnBrk="1" fontAlgn="auto" hangingPunct="1">
              <a:spcAft>
                <a:spcPts val="0"/>
              </a:spcAft>
              <a:defRPr/>
            </a:pPr>
            <a:r>
              <a:rPr/>
              <a:t>AGENDA</a:t>
            </a:r>
          </a:p>
        </p:txBody>
      </p:sp>
      <p:sp>
        <p:nvSpPr>
          <p:cNvPr id="1945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95400" y="2514600"/>
            <a:ext cx="7620000" cy="3490913"/>
          </a:xfrm>
        </p:spPr>
        <p:txBody>
          <a:bodyPr/>
          <a:lstStyle/>
          <a:p>
            <a:pPr eaLnBrk="1" hangingPunct="1"/>
            <a:r>
              <a:rPr lang="en-US" dirty="0" smtClean="0"/>
              <a:t>Budget</a:t>
            </a:r>
          </a:p>
          <a:p>
            <a:pPr lvl="1" eaLnBrk="1" hangingPunct="1"/>
            <a:r>
              <a:rPr lang="en-US" dirty="0" smtClean="0"/>
              <a:t>Overview of Current Budget</a:t>
            </a:r>
          </a:p>
          <a:p>
            <a:pPr lvl="1" eaLnBrk="1" hangingPunct="1"/>
            <a:r>
              <a:rPr lang="en-US" dirty="0" smtClean="0"/>
              <a:t>2012 – 2013 Projected Budget</a:t>
            </a:r>
          </a:p>
          <a:p>
            <a:pPr lvl="1" eaLnBrk="1" hangingPunct="1"/>
            <a:r>
              <a:rPr lang="en-US" dirty="0" smtClean="0"/>
              <a:t>Concerns &amp; Issues</a:t>
            </a:r>
          </a:p>
          <a:p>
            <a:pPr eaLnBrk="1" hangingPunct="1"/>
            <a:r>
              <a:rPr lang="en-US" dirty="0" smtClean="0"/>
              <a:t>Accomplishments</a:t>
            </a:r>
          </a:p>
          <a:p>
            <a:pPr eaLnBrk="1" hangingPunct="1"/>
            <a:r>
              <a:rPr lang="en-US" dirty="0" smtClean="0"/>
              <a:t>Initiatives</a:t>
            </a:r>
          </a:p>
          <a:p>
            <a:pPr eaLnBrk="1" hangingPunct="1"/>
            <a:r>
              <a:rPr lang="en-US" dirty="0" smtClean="0"/>
              <a:t>BTOP/Stimulus Grant Update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423005"/>
            <a:ext cx="8382000" cy="664797"/>
          </a:xfrm>
        </p:spPr>
        <p:txBody>
          <a:bodyPr/>
          <a:lstStyle/>
          <a:p>
            <a:pPr defTabSz="914363" eaLnBrk="1" fontAlgn="auto" hangingPunct="1">
              <a:spcAft>
                <a:spcPts val="0"/>
              </a:spcAft>
              <a:defRPr/>
            </a:pPr>
            <a:r>
              <a:rPr dirty="0" smtClean="0"/>
              <a:t>2012 </a:t>
            </a:r>
            <a:r>
              <a:rPr dirty="0"/>
              <a:t>ADULT READING PROGRAM</a:t>
            </a:r>
          </a:p>
        </p:txBody>
      </p:sp>
      <p:pic>
        <p:nvPicPr>
          <p:cNvPr id="84994" name="Picture 2" descr="30_poster_adul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295400"/>
            <a:ext cx="7883858" cy="518901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</p:spPr>
        <p:txBody>
          <a:bodyPr/>
          <a:lstStyle/>
          <a:p>
            <a:pPr defTabSz="914363" eaLnBrk="1" fontAlgn="auto" hangingPunct="1">
              <a:spcAft>
                <a:spcPts val="0"/>
              </a:spcAft>
              <a:defRPr/>
            </a:pPr>
            <a:r>
              <a:rPr dirty="0" smtClean="0"/>
              <a:t>LOUISIANA </a:t>
            </a:r>
            <a:br>
              <a:rPr dirty="0" smtClean="0"/>
            </a:br>
            <a:r>
              <a:rPr dirty="0" smtClean="0"/>
              <a:t>YOUNG READERS' CHOICE AWARD</a:t>
            </a:r>
            <a:endParaRPr dirty="0"/>
          </a:p>
        </p:txBody>
      </p:sp>
      <p:sp>
        <p:nvSpPr>
          <p:cNvPr id="62466" name="Text Placeholder 4"/>
          <p:cNvSpPr>
            <a:spLocks noGrp="1"/>
          </p:cNvSpPr>
          <p:nvPr>
            <p:ph type="body" idx="1"/>
          </p:nvPr>
        </p:nvSpPr>
        <p:spPr>
          <a:xfrm>
            <a:off x="381000" y="1981200"/>
            <a:ext cx="3810000" cy="692497"/>
          </a:xfrm>
        </p:spPr>
        <p:txBody>
          <a:bodyPr anchor="t"/>
          <a:lstStyle/>
          <a:p>
            <a:pPr algn="ctr" eaLnBrk="1" hangingPunct="1">
              <a:spcBef>
                <a:spcPct val="0"/>
              </a:spcBef>
            </a:pPr>
            <a:r>
              <a:rPr lang="en-US" dirty="0" smtClean="0"/>
              <a:t>25,000 students voted in 2012 for their favorite book.</a:t>
            </a:r>
          </a:p>
        </p:txBody>
      </p:sp>
      <p:pic>
        <p:nvPicPr>
          <p:cNvPr id="9" name="Content Placeholder 8" descr="Tom @ St. Aloysius School-0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81000" y="2819400"/>
            <a:ext cx="3671299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62468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495800" y="1981200"/>
            <a:ext cx="3810000" cy="69215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r>
              <a:rPr lang="en-US" dirty="0" smtClean="0"/>
              <a:t>This year's participants read almost 75,000 books.</a:t>
            </a:r>
          </a:p>
        </p:txBody>
      </p:sp>
      <p:pic>
        <p:nvPicPr>
          <p:cNvPr id="10" name="Content Placeholder 9" descr="Tom @ St. Aloysius School-15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572000" y="2819400"/>
            <a:ext cx="3657600" cy="24293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363" eaLnBrk="1" fontAlgn="auto" hangingPunct="1">
              <a:spcAft>
                <a:spcPts val="0"/>
              </a:spcAft>
              <a:defRPr/>
            </a:pPr>
            <a:r>
              <a:rPr cap="all" dirty="0" smtClean="0"/>
              <a:t>This year's winners…</a:t>
            </a:r>
            <a:endParaRPr cap="all" dirty="0"/>
          </a:p>
        </p:txBody>
      </p:sp>
      <p:sp>
        <p:nvSpPr>
          <p:cNvPr id="64514" name="Text Placeholder 2"/>
          <p:cNvSpPr>
            <a:spLocks noGrp="1"/>
          </p:cNvSpPr>
          <p:nvPr>
            <p:ph type="body" idx="1"/>
          </p:nvPr>
        </p:nvSpPr>
        <p:spPr>
          <a:xfrm>
            <a:off x="381000" y="1295400"/>
            <a:ext cx="3429000" cy="346075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r>
              <a:rPr lang="en-US" dirty="0" smtClean="0"/>
              <a:t>3-5th Grade</a:t>
            </a:r>
          </a:p>
        </p:txBody>
      </p:sp>
      <p:sp>
        <p:nvSpPr>
          <p:cNvPr id="64515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52600"/>
            <a:ext cx="4114800" cy="637097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i="1" dirty="0" smtClean="0"/>
              <a:t>The Dunderheads </a:t>
            </a:r>
            <a:br>
              <a:rPr lang="en-US" i="1" dirty="0" smtClean="0"/>
            </a:br>
            <a:r>
              <a:rPr lang="en-US" dirty="0" smtClean="0"/>
              <a:t>by Paul Fleischman</a:t>
            </a:r>
          </a:p>
        </p:txBody>
      </p:sp>
      <p:sp>
        <p:nvSpPr>
          <p:cNvPr id="6451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6025" y="1295400"/>
            <a:ext cx="3508375" cy="346075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r>
              <a:rPr lang="en-US" dirty="0" smtClean="0"/>
              <a:t>6-8th Grade</a:t>
            </a:r>
          </a:p>
        </p:txBody>
      </p:sp>
      <p:sp>
        <p:nvSpPr>
          <p:cNvPr id="64517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752600"/>
            <a:ext cx="3508375" cy="318549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i="1" dirty="0" smtClean="0"/>
              <a:t>11 Birthdays</a:t>
            </a:r>
            <a:r>
              <a:rPr lang="en-US" dirty="0" smtClean="0"/>
              <a:t>  by Wendy Mass</a:t>
            </a:r>
          </a:p>
        </p:txBody>
      </p:sp>
      <p:pic>
        <p:nvPicPr>
          <p:cNvPr id="80900" name="Picture 4" descr="The Dunderhea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514599"/>
            <a:ext cx="3276600" cy="4204971"/>
          </a:xfrm>
          <a:prstGeom prst="rect">
            <a:avLst/>
          </a:prstGeom>
          <a:noFill/>
        </p:spPr>
      </p:pic>
      <p:pic>
        <p:nvPicPr>
          <p:cNvPr id="80904" name="Picture 8" descr="11 Birthday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199" y="2362200"/>
            <a:ext cx="2909931" cy="422910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1329595"/>
          </a:xfrm>
        </p:spPr>
        <p:txBody>
          <a:bodyPr/>
          <a:lstStyle/>
          <a:p>
            <a:pPr defTabSz="914363" eaLnBrk="1" fontAlgn="auto" hangingPunct="1">
              <a:spcAft>
                <a:spcPts val="0"/>
              </a:spcAft>
              <a:defRPr/>
            </a:pPr>
            <a:r>
              <a:rPr dirty="0"/>
              <a:t>LOUISIANA TEEN READERS' </a:t>
            </a:r>
            <a:br>
              <a:rPr dirty="0"/>
            </a:br>
            <a:r>
              <a:rPr dirty="0"/>
              <a:t>CHOICE </a:t>
            </a:r>
            <a:r>
              <a:rPr dirty="0" smtClean="0"/>
              <a:t>AWARD</a:t>
            </a:r>
            <a:endParaRPr dirty="0">
              <a:solidFill>
                <a:schemeClr val="tx2"/>
              </a:solidFill>
            </a:endParaRPr>
          </a:p>
        </p:txBody>
      </p:sp>
      <p:sp>
        <p:nvSpPr>
          <p:cNvPr id="6656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981200" y="1752600"/>
            <a:ext cx="5410200" cy="443198"/>
          </a:xfrm>
        </p:spPr>
        <p:txBody>
          <a:bodyPr/>
          <a:lstStyle/>
          <a:p>
            <a:pPr eaLnBrk="1" hangingPunct="1">
              <a:buNone/>
            </a:pPr>
            <a:r>
              <a:rPr lang="en-US" b="1" i="1" dirty="0" smtClean="0"/>
              <a:t>Hate List </a:t>
            </a:r>
            <a:r>
              <a:rPr lang="en-US" b="1" dirty="0" smtClean="0"/>
              <a:t>by Jennifer Brown</a:t>
            </a:r>
          </a:p>
        </p:txBody>
      </p:sp>
      <p:pic>
        <p:nvPicPr>
          <p:cNvPr id="76802" name="Picture 2" descr="http://www.state.lib.la.us/ltrc2012/images/HateLi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416543"/>
            <a:ext cx="2971800" cy="418213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11188"/>
            <a:ext cx="8382000" cy="1329595"/>
          </a:xfrm>
        </p:spPr>
        <p:txBody>
          <a:bodyPr/>
          <a:lstStyle/>
          <a:p>
            <a:pPr defTabSz="914363" eaLnBrk="1" fontAlgn="auto" hangingPunct="1">
              <a:spcAft>
                <a:spcPts val="0"/>
              </a:spcAft>
              <a:defRPr/>
            </a:pPr>
            <a:r>
              <a:rPr/>
              <a:t>LOUISIANA TEEN READERS' </a:t>
            </a:r>
            <a:br>
              <a:rPr/>
            </a:br>
            <a:r>
              <a:rPr/>
              <a:t>CHOICE AWARD 2012</a:t>
            </a:r>
            <a:endParaRPr>
              <a:solidFill>
                <a:schemeClr val="tx2"/>
              </a:solidFill>
            </a:endParaRPr>
          </a:p>
        </p:txBody>
      </p:sp>
      <p:sp>
        <p:nvSpPr>
          <p:cNvPr id="6656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19200" y="2286000"/>
            <a:ext cx="7543800" cy="3733800"/>
          </a:xfrm>
        </p:spPr>
        <p:txBody>
          <a:bodyPr/>
          <a:lstStyle/>
          <a:p>
            <a:pPr eaLnBrk="1" hangingPunct="1"/>
            <a:r>
              <a:rPr lang="en-US" dirty="0" smtClean="0"/>
              <a:t>This is the new high school component for students in grades 9-12.</a:t>
            </a:r>
          </a:p>
          <a:p>
            <a:pPr eaLnBrk="1" hangingPunct="1"/>
            <a:r>
              <a:rPr lang="en-US" dirty="0" smtClean="0"/>
              <a:t>The State Library has a dedicated web site especially for teens. The site has summaries, guides and videos of the nominees: </a:t>
            </a:r>
            <a:r>
              <a:rPr lang="en-US" dirty="0" smtClean="0">
                <a:hlinkClick r:id="rId3"/>
              </a:rPr>
              <a:t>http://www.state.lib.la.us/ltrc2012/</a:t>
            </a:r>
            <a:r>
              <a:rPr lang="en-US" dirty="0" smtClean="0"/>
              <a:t> .</a:t>
            </a:r>
          </a:p>
          <a:p>
            <a:pPr eaLnBrk="1" hangingPunct="1"/>
            <a:r>
              <a:rPr lang="en-US" dirty="0" smtClean="0"/>
              <a:t>First ballots will be cast February 2012.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10" descr="TeenWebSiteGra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150" y="0"/>
            <a:ext cx="8521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838200" y="1905000"/>
            <a:ext cx="7239000" cy="3733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6800"/>
            <a:ext cx="8382000" cy="1329595"/>
          </a:xfrm>
        </p:spPr>
        <p:txBody>
          <a:bodyPr/>
          <a:lstStyle/>
          <a:p>
            <a:pPr defTabSz="914363" eaLnBrk="1" fontAlgn="auto" hangingPunct="1">
              <a:spcAft>
                <a:spcPts val="0"/>
              </a:spcAft>
              <a:defRPr/>
            </a:pPr>
            <a:r>
              <a:rPr cap="all"/>
              <a:t>BTOP Grant Update</a:t>
            </a:r>
            <a:r>
              <a:rPr/>
              <a:t/>
            </a:r>
            <a:br>
              <a:rPr/>
            </a:br>
            <a:endParaRPr/>
          </a:p>
        </p:txBody>
      </p:sp>
      <p:pic>
        <p:nvPicPr>
          <p:cNvPr id="70659" name="Content Placeholder 12" descr="StateSeal_SLOL_289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0" y="2392363"/>
            <a:ext cx="2560638" cy="2560637"/>
          </a:xfrm>
        </p:spPr>
      </p:pic>
      <p:pic>
        <p:nvPicPr>
          <p:cNvPr id="70660" name="Content Placeholder 13" descr="recoverygov.pn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724400" y="2392363"/>
            <a:ext cx="2560638" cy="2560637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09600"/>
            <a:ext cx="8382000" cy="1329595"/>
          </a:xfrm>
        </p:spPr>
        <p:txBody>
          <a:bodyPr/>
          <a:lstStyle/>
          <a:p>
            <a:pPr defTabSz="914363" eaLnBrk="1" fontAlgn="auto" hangingPunct="1">
              <a:spcAft>
                <a:spcPts val="0"/>
              </a:spcAft>
              <a:defRPr/>
            </a:pPr>
            <a:r>
              <a:rPr cap="all"/>
              <a:t>Louisiana Libraries:  </a:t>
            </a:r>
            <a:r>
              <a:rPr/>
              <a:t/>
            </a:r>
            <a:br>
              <a:rPr/>
            </a:br>
            <a:r>
              <a:rPr/>
              <a:t>Connecting People to their Potential</a:t>
            </a:r>
          </a:p>
        </p:txBody>
      </p:sp>
      <p:sp>
        <p:nvSpPr>
          <p:cNvPr id="7270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14400" y="2209801"/>
            <a:ext cx="8229600" cy="4579715"/>
          </a:xfrm>
        </p:spPr>
        <p:txBody>
          <a:bodyPr/>
          <a:lstStyle/>
          <a:p>
            <a:pPr eaLnBrk="1" hangingPunct="1"/>
            <a:r>
              <a:rPr lang="en-US" dirty="0" smtClean="0"/>
              <a:t>Funded by $8.8M competitive BTOP grant</a:t>
            </a:r>
          </a:p>
          <a:p>
            <a:pPr eaLnBrk="1" hangingPunct="1"/>
            <a:r>
              <a:rPr lang="en-US" dirty="0" smtClean="0"/>
              <a:t>Statewide workforce training – over 2,700 classes over 3 years in computer applications and soft skills</a:t>
            </a:r>
          </a:p>
          <a:p>
            <a:pPr eaLnBrk="1" hangingPunct="1"/>
            <a:r>
              <a:rPr lang="en-US" dirty="0" err="1" smtClean="0"/>
              <a:t>HomeworkLouisiana</a:t>
            </a:r>
            <a:endParaRPr lang="en-US" dirty="0" smtClean="0"/>
          </a:p>
          <a:p>
            <a:pPr eaLnBrk="1" hangingPunct="1"/>
            <a:r>
              <a:rPr lang="en-US" dirty="0" smtClean="0"/>
              <a:t>Jobs &amp; career resources</a:t>
            </a:r>
          </a:p>
          <a:p>
            <a:pPr eaLnBrk="1" hangingPunct="1"/>
            <a:r>
              <a:rPr lang="en-US" dirty="0" smtClean="0"/>
              <a:t>Assistive Technology</a:t>
            </a:r>
          </a:p>
          <a:p>
            <a:pPr eaLnBrk="1" hangingPunct="1"/>
            <a:r>
              <a:rPr lang="en-US" dirty="0" smtClean="0"/>
              <a:t>Laptops to check out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382000" cy="664797"/>
          </a:xfrm>
        </p:spPr>
        <p:txBody>
          <a:bodyPr/>
          <a:lstStyle/>
          <a:p>
            <a:pPr defTabSz="914363" eaLnBrk="1" fontAlgn="auto" hangingPunct="1">
              <a:spcAft>
                <a:spcPts val="0"/>
              </a:spcAft>
              <a:defRPr/>
            </a:pPr>
            <a:r>
              <a:rPr lang="en-US" dirty="0" smtClean="0"/>
              <a:t>Training, Consulting &amp; Laptops</a:t>
            </a:r>
            <a:endParaRPr dirty="0"/>
          </a:p>
        </p:txBody>
      </p:sp>
      <p:sp>
        <p:nvSpPr>
          <p:cNvPr id="7475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43000" y="1676400"/>
            <a:ext cx="7772400" cy="5318379"/>
          </a:xfrm>
        </p:spPr>
        <p:txBody>
          <a:bodyPr/>
          <a:lstStyle/>
          <a:p>
            <a:r>
              <a:rPr lang="en-US" dirty="0" smtClean="0"/>
              <a:t>Through December 2011</a:t>
            </a:r>
          </a:p>
          <a:p>
            <a:pPr lvl="1"/>
            <a:r>
              <a:rPr lang="en-US" sz="3200" dirty="0" smtClean="0"/>
              <a:t>3043 classes</a:t>
            </a:r>
          </a:p>
          <a:p>
            <a:pPr lvl="1"/>
            <a:r>
              <a:rPr lang="en-US" sz="3200" dirty="0" smtClean="0"/>
              <a:t>16,957 attendees</a:t>
            </a:r>
          </a:p>
          <a:p>
            <a:r>
              <a:rPr lang="en-US" dirty="0" smtClean="0"/>
              <a:t>Most popular:</a:t>
            </a:r>
          </a:p>
          <a:p>
            <a:pPr lvl="1"/>
            <a:r>
              <a:rPr lang="en-US" sz="3200" dirty="0" smtClean="0"/>
              <a:t>MS Word, level 1</a:t>
            </a:r>
          </a:p>
          <a:p>
            <a:pPr lvl="1"/>
            <a:r>
              <a:rPr lang="en-US" sz="3200" dirty="0" smtClean="0"/>
              <a:t>Computer Foundations</a:t>
            </a:r>
          </a:p>
          <a:p>
            <a:pPr lvl="1"/>
            <a:r>
              <a:rPr lang="en-US" sz="3200" dirty="0" smtClean="0"/>
              <a:t>Into to Windows</a:t>
            </a:r>
          </a:p>
          <a:p>
            <a:pPr lvl="1"/>
            <a:r>
              <a:rPr lang="en-US" sz="3200" dirty="0" smtClean="0"/>
              <a:t>Home Wireless and Home Security</a:t>
            </a:r>
          </a:p>
          <a:p>
            <a:r>
              <a:rPr lang="en-US" dirty="0" smtClean="0"/>
              <a:t>Laptops averaging 334 checkouts </a:t>
            </a:r>
            <a:r>
              <a:rPr lang="en-US" u="sng" dirty="0" smtClean="0"/>
              <a:t>per week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14400"/>
            <a:ext cx="6705600" cy="685800"/>
          </a:xfrm>
        </p:spPr>
        <p:txBody>
          <a:bodyPr/>
          <a:lstStyle/>
          <a:p>
            <a:pPr defTabSz="914363" eaLnBrk="1" fontAlgn="auto" hangingPunct="1">
              <a:spcAft>
                <a:spcPts val="0"/>
              </a:spcAft>
              <a:defRPr/>
            </a:pPr>
            <a:r>
              <a:rPr lang="en-US" dirty="0" smtClean="0"/>
              <a:t>Accessibility Technology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219200" y="1752600"/>
            <a:ext cx="7543800" cy="4724400"/>
          </a:xfrm>
        </p:spPr>
        <p:txBody>
          <a:bodyPr/>
          <a:lstStyle/>
          <a:p>
            <a:r>
              <a:rPr lang="en-US" dirty="0" smtClean="0"/>
              <a:t>Technology</a:t>
            </a:r>
          </a:p>
          <a:p>
            <a:pPr lvl="1"/>
            <a:r>
              <a:rPr lang="en-US" sz="3200" dirty="0" smtClean="0"/>
              <a:t>Topaz CCTV Reader</a:t>
            </a:r>
          </a:p>
          <a:p>
            <a:pPr lvl="1"/>
            <a:r>
              <a:rPr lang="en-US" sz="3200" dirty="0" smtClean="0"/>
              <a:t>Workstation, 24” monitor, ergonomic keyboard, trackball mouse</a:t>
            </a:r>
          </a:p>
          <a:p>
            <a:pPr lvl="1"/>
            <a:r>
              <a:rPr lang="en-US" sz="3200" dirty="0" err="1" smtClean="0"/>
              <a:t>MAGic</a:t>
            </a:r>
            <a:r>
              <a:rPr lang="en-US" sz="3200" dirty="0" smtClean="0"/>
              <a:t> software – 1 license per building</a:t>
            </a:r>
          </a:p>
          <a:p>
            <a:pPr lvl="1"/>
            <a:r>
              <a:rPr lang="en-US" sz="3200" dirty="0" smtClean="0"/>
              <a:t>JAWS – 1 license per parish</a:t>
            </a:r>
          </a:p>
          <a:p>
            <a:r>
              <a:rPr lang="en-US" dirty="0" smtClean="0"/>
              <a:t>Deliveries to date: </a:t>
            </a:r>
            <a:r>
              <a:rPr lang="en-US" dirty="0" smtClean="0"/>
              <a:t>61</a:t>
            </a:r>
            <a:endParaRPr lang="en-US" dirty="0" smtClean="0"/>
          </a:p>
          <a:p>
            <a:r>
              <a:rPr lang="en-US" dirty="0" smtClean="0"/>
              <a:t>Trained: 137 staff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8382000" cy="1163395"/>
          </a:xfrm>
        </p:spPr>
        <p:txBody>
          <a:bodyPr/>
          <a:lstStyle/>
          <a:p>
            <a:pPr defTabSz="914363" eaLnBrk="1" fontAlgn="auto" hangingPunct="1">
              <a:spcAft>
                <a:spcPts val="0"/>
              </a:spcAft>
              <a:defRPr/>
            </a:pPr>
            <a:r>
              <a:rPr dirty="0"/>
              <a:t>SLOL CURRENT BUDGET OVERVIEW</a:t>
            </a:r>
            <a:br>
              <a:rPr dirty="0"/>
            </a:br>
            <a:r>
              <a:rPr sz="3600" spc="0" dirty="0">
                <a:solidFill>
                  <a:schemeClr val="tx2"/>
                </a:solidFill>
                <a:latin typeface="+mn-lt"/>
              </a:rPr>
              <a:t>Total Budget </a:t>
            </a:r>
            <a:r>
              <a:rPr sz="3600" spc="0" dirty="0" smtClean="0">
                <a:solidFill>
                  <a:schemeClr val="tx2"/>
                </a:solidFill>
                <a:latin typeface="+mn-lt"/>
              </a:rPr>
              <a:t>FY11-12</a:t>
            </a:r>
            <a:endParaRPr spc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150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14400" y="2514600"/>
            <a:ext cx="7848600" cy="2144713"/>
          </a:xfrm>
        </p:spPr>
        <p:txBody>
          <a:bodyPr/>
          <a:lstStyle/>
          <a:p>
            <a:pPr eaLnBrk="1" hangingPunct="1">
              <a:buFontTx/>
              <a:buNone/>
              <a:tabLst>
                <a:tab pos="6858000" algn="dec"/>
              </a:tabLst>
            </a:pPr>
            <a:r>
              <a:rPr lang="en-US" dirty="0" smtClean="0"/>
              <a:t>State Funding	$5,086,897</a:t>
            </a:r>
          </a:p>
          <a:p>
            <a:pPr eaLnBrk="1" hangingPunct="1">
              <a:buFontTx/>
              <a:buNone/>
              <a:tabLst>
                <a:tab pos="6858000" algn="dec"/>
              </a:tabLst>
            </a:pPr>
            <a:r>
              <a:rPr lang="en-US" dirty="0" smtClean="0"/>
              <a:t>Self-generated	$40,905</a:t>
            </a:r>
          </a:p>
          <a:p>
            <a:pPr eaLnBrk="1" hangingPunct="1">
              <a:buFontTx/>
              <a:buNone/>
              <a:tabLst>
                <a:tab pos="6858000" algn="dec"/>
              </a:tabLst>
            </a:pPr>
            <a:r>
              <a:rPr lang="en-US" u="sng" dirty="0" smtClean="0"/>
              <a:t>Federal Funding	$5,890,404</a:t>
            </a:r>
          </a:p>
          <a:p>
            <a:pPr eaLnBrk="1" hangingPunct="1">
              <a:buFontTx/>
              <a:buNone/>
              <a:tabLst>
                <a:tab pos="6858000" algn="dec"/>
              </a:tabLst>
            </a:pPr>
            <a:r>
              <a:rPr lang="en-US" b="1" dirty="0" smtClean="0">
                <a:solidFill>
                  <a:schemeClr val="accent1"/>
                </a:solidFill>
              </a:rPr>
              <a:t>Total Budget	$11,018,206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001000" cy="1446212"/>
          </a:xfrm>
        </p:spPr>
        <p:txBody>
          <a:bodyPr/>
          <a:lstStyle/>
          <a:p>
            <a:r>
              <a:rPr lang="en-US" dirty="0" smtClean="0"/>
              <a:t>Learning Express </a:t>
            </a:r>
            <a:br>
              <a:rPr lang="en-US" dirty="0" smtClean="0"/>
            </a:br>
            <a:r>
              <a:rPr lang="en-US" dirty="0" smtClean="0"/>
              <a:t>Basic Computer Skills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62000" y="1752600"/>
            <a:ext cx="8077200" cy="5269980"/>
          </a:xfrm>
        </p:spPr>
        <p:txBody>
          <a:bodyPr/>
          <a:lstStyle/>
          <a:p>
            <a:r>
              <a:rPr lang="en-US" sz="2800" dirty="0" smtClean="0"/>
              <a:t>Getting Started with Computers</a:t>
            </a:r>
          </a:p>
          <a:p>
            <a:pPr lvl="1"/>
            <a:r>
              <a:rPr lang="en-US" dirty="0" smtClean="0"/>
              <a:t>Intro to Computers</a:t>
            </a:r>
          </a:p>
          <a:p>
            <a:pPr lvl="1"/>
            <a:r>
              <a:rPr lang="en-US" dirty="0" smtClean="0"/>
              <a:t>Intro to Windows</a:t>
            </a:r>
          </a:p>
          <a:p>
            <a:pPr lvl="1"/>
            <a:r>
              <a:rPr lang="en-US" dirty="0" smtClean="0"/>
              <a:t>The Computer in Action</a:t>
            </a:r>
          </a:p>
          <a:p>
            <a:r>
              <a:rPr lang="en-US" sz="2800" dirty="0" smtClean="0"/>
              <a:t>Getting Started with the Internet</a:t>
            </a:r>
          </a:p>
          <a:p>
            <a:pPr lvl="1"/>
            <a:r>
              <a:rPr lang="en-US" dirty="0" smtClean="0"/>
              <a:t>Intro to the Internet</a:t>
            </a:r>
          </a:p>
          <a:p>
            <a:pPr lvl="1"/>
            <a:r>
              <a:rPr lang="en-US" dirty="0" smtClean="0"/>
              <a:t>Email &amp; Chat</a:t>
            </a:r>
          </a:p>
          <a:p>
            <a:pPr lvl="1"/>
            <a:r>
              <a:rPr lang="en-US" dirty="0" smtClean="0"/>
              <a:t>Social Networks &amp; Online Communities</a:t>
            </a:r>
          </a:p>
          <a:p>
            <a:pPr lvl="1"/>
            <a:r>
              <a:rPr lang="en-US" dirty="0" smtClean="0"/>
              <a:t>Web Applications and Internet Security</a:t>
            </a:r>
          </a:p>
          <a:p>
            <a:r>
              <a:rPr lang="en-US" sz="2800" dirty="0" smtClean="0"/>
              <a:t>Still have the testing module and computer applications module.</a:t>
            </a:r>
            <a:endParaRPr 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4" descr="HomeworkLaGra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0"/>
            <a:ext cx="8642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382000" cy="665162"/>
          </a:xfrm>
        </p:spPr>
        <p:txBody>
          <a:bodyPr/>
          <a:lstStyle/>
          <a:p>
            <a:r>
              <a:rPr lang="en-US" dirty="0" err="1" smtClean="0"/>
              <a:t>HomeworkLouisiana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3527119"/>
          </a:xfrm>
        </p:spPr>
        <p:txBody>
          <a:bodyPr/>
          <a:lstStyle/>
          <a:p>
            <a:r>
              <a:rPr lang="en-US" sz="3200" dirty="0" smtClean="0"/>
              <a:t>51,000 Tutoring sessions so far</a:t>
            </a:r>
          </a:p>
          <a:p>
            <a:r>
              <a:rPr lang="en-US" sz="3200" dirty="0" smtClean="0"/>
              <a:t>Highest Usage:</a:t>
            </a:r>
          </a:p>
          <a:p>
            <a:pPr lvl="1"/>
            <a:r>
              <a:rPr lang="en-US" sz="3200" dirty="0" smtClean="0"/>
              <a:t>East Baton Rouge</a:t>
            </a:r>
          </a:p>
          <a:p>
            <a:pPr lvl="1"/>
            <a:r>
              <a:rPr lang="en-US" sz="3200" dirty="0" smtClean="0"/>
              <a:t>Calcasieu</a:t>
            </a:r>
          </a:p>
          <a:p>
            <a:pPr lvl="1"/>
            <a:r>
              <a:rPr lang="en-US" sz="3200" dirty="0" smtClean="0"/>
              <a:t>St. Tammany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4708981"/>
          </a:xfrm>
        </p:spPr>
        <p:txBody>
          <a:bodyPr/>
          <a:lstStyle/>
          <a:p>
            <a:r>
              <a:rPr lang="en-US" sz="3200" dirty="0" smtClean="0"/>
              <a:t>Most popular topics:</a:t>
            </a:r>
          </a:p>
          <a:p>
            <a:pPr lvl="1"/>
            <a:r>
              <a:rPr lang="en-US" sz="3200" dirty="0" smtClean="0"/>
              <a:t>Algebra 1</a:t>
            </a:r>
          </a:p>
          <a:p>
            <a:pPr lvl="1"/>
            <a:r>
              <a:rPr lang="en-US" sz="3200" dirty="0" smtClean="0"/>
              <a:t>Algebra 2</a:t>
            </a:r>
          </a:p>
          <a:p>
            <a:pPr lvl="1"/>
            <a:r>
              <a:rPr lang="en-US" sz="3200" dirty="0" smtClean="0"/>
              <a:t>Geometry</a:t>
            </a:r>
          </a:p>
          <a:p>
            <a:r>
              <a:rPr lang="en-US" sz="3200" dirty="0" smtClean="0"/>
              <a:t>Most used by Grades:</a:t>
            </a:r>
          </a:p>
          <a:p>
            <a:pPr lvl="1"/>
            <a:r>
              <a:rPr lang="en-US" sz="3200" dirty="0" smtClean="0"/>
              <a:t>11</a:t>
            </a:r>
            <a:r>
              <a:rPr lang="en-US" sz="3200" baseline="30000" dirty="0" smtClean="0"/>
              <a:t>th</a:t>
            </a:r>
            <a:endParaRPr lang="en-US" sz="3200" dirty="0" smtClean="0"/>
          </a:p>
          <a:p>
            <a:pPr lvl="1"/>
            <a:r>
              <a:rPr lang="en-US" sz="3200" dirty="0" smtClean="0"/>
              <a:t>9</a:t>
            </a:r>
            <a:r>
              <a:rPr lang="en-US" sz="3200" baseline="30000" dirty="0" smtClean="0"/>
              <a:t>th</a:t>
            </a:r>
            <a:endParaRPr lang="en-US" sz="3200" dirty="0" smtClean="0"/>
          </a:p>
          <a:p>
            <a:pPr lvl="1"/>
            <a:r>
              <a:rPr lang="en-US" sz="3200" dirty="0" smtClean="0"/>
              <a:t>10</a:t>
            </a:r>
            <a:r>
              <a:rPr lang="en-US" sz="3200" baseline="30000" dirty="0" smtClean="0"/>
              <a:t>th</a:t>
            </a:r>
            <a:endParaRPr lang="en-US" sz="3200" dirty="0" smtClean="0"/>
          </a:p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371600" y="5706070"/>
            <a:ext cx="6172200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HomeworkLa.org</a:t>
            </a:r>
            <a:endParaRPr lang="en-US" sz="5400" b="1" cap="none" spc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JaC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48021"/>
            <a:ext cx="9144000" cy="596195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WorldBook</a:t>
            </a:r>
            <a:r>
              <a:rPr lang="en-US" dirty="0" smtClean="0"/>
              <a:t> and LA </a:t>
            </a:r>
            <a:r>
              <a:rPr lang="en-US" dirty="0" err="1" smtClean="0"/>
              <a:t>Jacc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235006"/>
          </a:xfrm>
        </p:spPr>
        <p:txBody>
          <a:bodyPr/>
          <a:lstStyle/>
          <a:p>
            <a:r>
              <a:rPr lang="en-US" dirty="0" smtClean="0"/>
              <a:t>WB </a:t>
            </a:r>
          </a:p>
          <a:p>
            <a:pPr lvl="1"/>
            <a:r>
              <a:rPr lang="en-US" sz="3200" dirty="0" smtClean="0"/>
              <a:t>Discover</a:t>
            </a:r>
          </a:p>
          <a:p>
            <a:pPr lvl="1"/>
            <a:r>
              <a:rPr lang="en-US" sz="3200" dirty="0" smtClean="0"/>
              <a:t>Online for Kids</a:t>
            </a:r>
          </a:p>
          <a:p>
            <a:pPr lvl="1"/>
            <a:r>
              <a:rPr lang="en-US" sz="3200" dirty="0" smtClean="0"/>
              <a:t>Online Information Finder</a:t>
            </a:r>
          </a:p>
          <a:p>
            <a:pPr lvl="1"/>
            <a:r>
              <a:rPr lang="en-US" sz="3200" dirty="0" smtClean="0"/>
              <a:t>Online Reference Center</a:t>
            </a:r>
          </a:p>
          <a:p>
            <a:pPr lvl="1"/>
            <a:r>
              <a:rPr lang="en-US" sz="3200" dirty="0" smtClean="0"/>
              <a:t>Spanish language resources</a:t>
            </a:r>
          </a:p>
          <a:p>
            <a:r>
              <a:rPr lang="en-US" dirty="0" smtClean="0"/>
              <a:t>Louisiana Jobs and Career Center (LA </a:t>
            </a:r>
            <a:r>
              <a:rPr lang="en-US" dirty="0" err="1" smtClean="0"/>
              <a:t>JaCC</a:t>
            </a:r>
            <a:r>
              <a:rPr lang="en-US" dirty="0" smtClean="0"/>
              <a:t>) </a:t>
            </a:r>
          </a:p>
          <a:p>
            <a:pPr lvl="1"/>
            <a:r>
              <a:rPr lang="en-US" sz="3200" dirty="0" smtClean="0"/>
              <a:t>195,000 hits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8382000" cy="1163395"/>
          </a:xfrm>
        </p:spPr>
        <p:txBody>
          <a:bodyPr/>
          <a:lstStyle/>
          <a:p>
            <a:pPr defTabSz="914363" eaLnBrk="1" fontAlgn="auto" hangingPunct="1">
              <a:spcAft>
                <a:spcPts val="0"/>
              </a:spcAft>
              <a:defRPr/>
            </a:pPr>
            <a:r>
              <a:rPr/>
              <a:t>WE’D LIKE TO HEAR FROM YOU</a:t>
            </a:r>
            <a:br>
              <a:rPr/>
            </a:br>
            <a:r>
              <a:rPr sz="3600">
                <a:solidFill>
                  <a:schemeClr val="tx2"/>
                </a:solidFill>
              </a:rPr>
              <a:t>Our Questions:</a:t>
            </a:r>
            <a:endParaRPr>
              <a:solidFill>
                <a:schemeClr val="tx2"/>
              </a:solidFill>
            </a:endParaRPr>
          </a:p>
        </p:txBody>
      </p:sp>
      <p:sp>
        <p:nvSpPr>
          <p:cNvPr id="8499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95400" y="2133600"/>
            <a:ext cx="7543800" cy="3594100"/>
          </a:xfrm>
        </p:spPr>
        <p:txBody>
          <a:bodyPr/>
          <a:lstStyle/>
          <a:p>
            <a:pPr eaLnBrk="1" hangingPunct="1"/>
            <a:r>
              <a:rPr lang="en-US" smtClean="0"/>
              <a:t>What more can we do for you? </a:t>
            </a:r>
          </a:p>
          <a:p>
            <a:pPr eaLnBrk="1" hangingPunct="1"/>
            <a:r>
              <a:rPr lang="en-US" smtClean="0"/>
              <a:t>What can we do better?</a:t>
            </a:r>
          </a:p>
          <a:p>
            <a:pPr eaLnBrk="1" hangingPunct="1"/>
            <a:r>
              <a:rPr lang="en-US" smtClean="0"/>
              <a:t>What should we stop doing?</a:t>
            </a:r>
          </a:p>
          <a:p>
            <a:pPr eaLnBrk="1" hangingPunct="1"/>
            <a:r>
              <a:rPr lang="en-US" smtClean="0"/>
              <a:t>Grade our services, response time and professionalism</a:t>
            </a:r>
          </a:p>
          <a:p>
            <a:pPr eaLnBrk="1" hangingPunct="1"/>
            <a:r>
              <a:rPr lang="en-US" smtClean="0"/>
              <a:t>Share your vision with us</a:t>
            </a:r>
          </a:p>
          <a:p>
            <a:pPr eaLnBrk="1" hangingPunct="1"/>
            <a:r>
              <a:rPr lang="en-US" smtClean="0"/>
              <a:t>Give us feedback on our common goals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8229600" cy="3048000"/>
          </a:xfrm>
        </p:spPr>
        <p:txBody>
          <a:bodyPr rtlCol="0"/>
          <a:lstStyle/>
          <a:p>
            <a:pPr defTabSz="914363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701 North 4</a:t>
            </a:r>
            <a:r>
              <a:rPr lang="en-US" baseline="30000" dirty="0" smtClean="0">
                <a:solidFill>
                  <a:schemeClr val="tx2">
                    <a:lumMod val="75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Street</a:t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Baton Rouge, LA 70802</a:t>
            </a:r>
          </a:p>
          <a:p>
            <a:pPr defTabSz="914363"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Phone: (225) 342-4923 • Fax: (225) 219-4804</a:t>
            </a:r>
          </a:p>
          <a:p>
            <a:pPr defTabSz="914363"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hlinkClick r:id="rId3"/>
              </a:rPr>
              <a:t>www.state.lib.la.us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defTabSz="914363"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en-US" u="sng" dirty="0" smtClean="0">
                <a:hlinkClick r:id="rId4"/>
              </a:rPr>
              <a:t>rhamilton@slol.lib.la.us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85800" y="533400"/>
            <a:ext cx="7650163" cy="2743200"/>
          </a:xfrm>
        </p:spPr>
        <p:txBody>
          <a:bodyPr rtlCol="0"/>
          <a:lstStyle/>
          <a:p>
            <a:pPr defTabSz="914363" eaLnBrk="1" fontAlgn="auto" hangingPunct="1">
              <a:spcAft>
                <a:spcPts val="0"/>
              </a:spcAft>
              <a:defRPr/>
            </a:pPr>
            <a:r>
              <a:rPr/>
              <a:t>State Library of Louisiana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914400"/>
            <a:ext cx="8382000" cy="664797"/>
          </a:xfrm>
        </p:spPr>
        <p:txBody>
          <a:bodyPr/>
          <a:lstStyle/>
          <a:p>
            <a:pPr defTabSz="914363" eaLnBrk="1" fontAlgn="auto" hangingPunct="1">
              <a:spcAft>
                <a:spcPts val="0"/>
              </a:spcAft>
              <a:defRPr/>
            </a:pPr>
            <a:r>
              <a:rPr dirty="0"/>
              <a:t>CURRENT FY </a:t>
            </a:r>
            <a:r>
              <a:rPr dirty="0" smtClean="0"/>
              <a:t>2011-12 </a:t>
            </a:r>
            <a:r>
              <a:rPr dirty="0"/>
              <a:t>BUDGET</a:t>
            </a:r>
          </a:p>
        </p:txBody>
      </p:sp>
      <p:graphicFrame>
        <p:nvGraphicFramePr>
          <p:cNvPr id="25602" name="Chart 4"/>
          <p:cNvGraphicFramePr>
            <a:graphicFrameLocks/>
          </p:cNvGraphicFramePr>
          <p:nvPr/>
        </p:nvGraphicFramePr>
        <p:xfrm>
          <a:off x="619125" y="1293813"/>
          <a:ext cx="8067675" cy="4878387"/>
        </p:xfrm>
        <a:graphic>
          <a:graphicData uri="http://schemas.openxmlformats.org/presentationml/2006/ole">
            <p:oleObj spid="_x0000_s25602" r:id="rId4" imgW="8065707" imgH="4883319" progId="Excel.Sheet.8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66800"/>
            <a:ext cx="8382000" cy="1163395"/>
          </a:xfrm>
        </p:spPr>
        <p:txBody>
          <a:bodyPr/>
          <a:lstStyle/>
          <a:p>
            <a:pPr defTabSz="914363" eaLnBrk="1" fontAlgn="auto" hangingPunct="1">
              <a:spcAft>
                <a:spcPts val="0"/>
              </a:spcAft>
              <a:defRPr/>
            </a:pPr>
            <a:r>
              <a:rPr/>
              <a:t>OTHER CHARGES</a:t>
            </a:r>
            <a:br>
              <a:rPr/>
            </a:br>
            <a:r>
              <a:rPr sz="3600" spc="0">
                <a:solidFill>
                  <a:schemeClr val="tx2"/>
                </a:solidFill>
              </a:rPr>
              <a:t>HIGHLIGHTS</a:t>
            </a:r>
            <a:endParaRPr sz="3600" spc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7650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447800" y="2514600"/>
            <a:ext cx="7848600" cy="3694113"/>
          </a:xfrm>
        </p:spPr>
        <p:txBody>
          <a:bodyPr/>
          <a:lstStyle/>
          <a:p>
            <a:pPr eaLnBrk="1" hangingPunct="1">
              <a:buFontTx/>
              <a:buNone/>
              <a:tabLst>
                <a:tab pos="6858000" algn="dec"/>
              </a:tabLst>
            </a:pPr>
            <a:r>
              <a:rPr lang="en-US" dirty="0" smtClean="0"/>
              <a:t>ILL	$168,400</a:t>
            </a:r>
          </a:p>
          <a:p>
            <a:pPr eaLnBrk="1" hangingPunct="1">
              <a:buFontTx/>
              <a:buNone/>
              <a:tabLst>
                <a:tab pos="6858000" algn="dec"/>
              </a:tabLst>
            </a:pPr>
            <a:r>
              <a:rPr lang="en-US" dirty="0" smtClean="0"/>
              <a:t>OCLC Cataloging 	$48,000</a:t>
            </a:r>
          </a:p>
          <a:p>
            <a:pPr eaLnBrk="1" hangingPunct="1">
              <a:buFontTx/>
              <a:buNone/>
              <a:tabLst>
                <a:tab pos="6858000" algn="dec"/>
              </a:tabLst>
            </a:pPr>
            <a:r>
              <a:rPr lang="en-US" dirty="0" smtClean="0"/>
              <a:t>Databases	$650,000</a:t>
            </a:r>
          </a:p>
          <a:p>
            <a:pPr eaLnBrk="1" hangingPunct="1">
              <a:buFontTx/>
              <a:buNone/>
              <a:tabLst>
                <a:tab pos="6858000" algn="dec"/>
              </a:tabLst>
            </a:pPr>
            <a:r>
              <a:rPr lang="en-US" dirty="0" smtClean="0"/>
              <a:t>LD Workshops	$0</a:t>
            </a:r>
          </a:p>
          <a:p>
            <a:pPr eaLnBrk="1" hangingPunct="1">
              <a:buFontTx/>
              <a:buNone/>
              <a:tabLst>
                <a:tab pos="6858000" algn="dec"/>
              </a:tabLst>
            </a:pPr>
            <a:r>
              <a:rPr lang="en-US" dirty="0" err="1" smtClean="0"/>
              <a:t>Bibliostat</a:t>
            </a:r>
            <a:r>
              <a:rPr lang="en-US" dirty="0" smtClean="0"/>
              <a:t>	$7,000</a:t>
            </a:r>
          </a:p>
          <a:p>
            <a:pPr eaLnBrk="1" hangingPunct="1">
              <a:buFontTx/>
              <a:buNone/>
              <a:tabLst>
                <a:tab pos="6858000" algn="dec"/>
              </a:tabLst>
            </a:pPr>
            <a:r>
              <a:rPr lang="en-US" dirty="0" smtClean="0"/>
              <a:t>KLAS	$18,000</a:t>
            </a:r>
          </a:p>
          <a:p>
            <a:pPr eaLnBrk="1" hangingPunct="1">
              <a:buFontTx/>
              <a:buNone/>
              <a:tabLst>
                <a:tab pos="6858000" algn="dec"/>
              </a:tabLst>
            </a:pPr>
            <a:r>
              <a:rPr lang="en-US" dirty="0" smtClean="0"/>
              <a:t>Children’s	$5,000</a:t>
            </a:r>
            <a:endParaRPr lang="en-US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267968"/>
            <a:ext cx="8382000" cy="664797"/>
          </a:xfrm>
        </p:spPr>
        <p:txBody>
          <a:bodyPr/>
          <a:lstStyle/>
          <a:p>
            <a:pPr defTabSz="914363" eaLnBrk="1" fontAlgn="auto" hangingPunct="1">
              <a:spcAft>
                <a:spcPts val="0"/>
              </a:spcAft>
              <a:defRPr/>
            </a:pPr>
            <a:r>
              <a:rPr/>
              <a:t>OTHER CHARGES  </a:t>
            </a:r>
            <a:r>
              <a:rPr sz="3600" spc="0">
                <a:solidFill>
                  <a:schemeClr val="tx2"/>
                </a:solidFill>
                <a:latin typeface="+mn-lt"/>
              </a:rPr>
              <a:t>CONT’D</a:t>
            </a:r>
            <a:endParaRPr spc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969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66800" y="2209800"/>
            <a:ext cx="7848600" cy="3694113"/>
          </a:xfrm>
        </p:spPr>
        <p:txBody>
          <a:bodyPr/>
          <a:lstStyle/>
          <a:p>
            <a:pPr eaLnBrk="1" hangingPunct="1">
              <a:buFontTx/>
              <a:buNone/>
              <a:tabLst>
                <a:tab pos="6858000" algn="dec"/>
              </a:tabLst>
            </a:pPr>
            <a:r>
              <a:rPr lang="en-US" dirty="0" smtClean="0"/>
              <a:t>IMLS Leadership Grant	$60,000</a:t>
            </a:r>
          </a:p>
          <a:p>
            <a:pPr eaLnBrk="1" hangingPunct="1">
              <a:buFontTx/>
              <a:buNone/>
              <a:tabLst>
                <a:tab pos="6858000" algn="dec"/>
              </a:tabLst>
            </a:pPr>
            <a:r>
              <a:rPr lang="en-US" dirty="0" smtClean="0"/>
              <a:t>Horizon	$16,000</a:t>
            </a:r>
          </a:p>
          <a:p>
            <a:pPr eaLnBrk="1" hangingPunct="1">
              <a:buFontTx/>
              <a:buNone/>
              <a:tabLst>
                <a:tab pos="6858000" algn="dec"/>
              </a:tabLst>
            </a:pPr>
            <a:r>
              <a:rPr lang="en-US" dirty="0" smtClean="0"/>
              <a:t>State Aid	$736,334</a:t>
            </a:r>
          </a:p>
          <a:p>
            <a:pPr eaLnBrk="1" hangingPunct="1">
              <a:buFontTx/>
              <a:buNone/>
              <a:tabLst>
                <a:tab pos="6858000" algn="dec"/>
              </a:tabLst>
            </a:pPr>
            <a:r>
              <a:rPr lang="en-US" dirty="0" smtClean="0"/>
              <a:t>Internet	$380,000</a:t>
            </a:r>
          </a:p>
          <a:p>
            <a:pPr eaLnBrk="1" hangingPunct="1">
              <a:buFontTx/>
              <a:buNone/>
              <a:tabLst>
                <a:tab pos="6858000" algn="dec"/>
              </a:tabLst>
            </a:pPr>
            <a:r>
              <a:rPr lang="en-US" dirty="0" smtClean="0"/>
              <a:t>Utah Braille	$16,000</a:t>
            </a:r>
          </a:p>
          <a:p>
            <a:pPr eaLnBrk="1" hangingPunct="1">
              <a:buFontTx/>
              <a:buNone/>
              <a:tabLst>
                <a:tab pos="6858000" algn="dec"/>
              </a:tabLst>
            </a:pPr>
            <a:r>
              <a:rPr lang="en-US" u="sng" dirty="0" smtClean="0"/>
              <a:t>Books &amp; Materials	$100,000</a:t>
            </a:r>
          </a:p>
          <a:p>
            <a:pPr eaLnBrk="1" hangingPunct="1">
              <a:buFontTx/>
              <a:buNone/>
              <a:tabLst>
                <a:tab pos="6858000" algn="dec"/>
              </a:tabLst>
            </a:pPr>
            <a:r>
              <a:rPr lang="en-US" dirty="0" smtClean="0"/>
              <a:t>Total Budget	$2,204,734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685800"/>
            <a:ext cx="8382000" cy="664797"/>
          </a:xfrm>
        </p:spPr>
        <p:txBody>
          <a:bodyPr/>
          <a:lstStyle/>
          <a:p>
            <a:pPr defTabSz="914363" eaLnBrk="1" fontAlgn="auto" hangingPunct="1">
              <a:spcAft>
                <a:spcPts val="0"/>
              </a:spcAft>
              <a:defRPr/>
            </a:pPr>
            <a:r>
              <a:rPr/>
              <a:t>SLOL OPERATING BUDGET</a:t>
            </a:r>
          </a:p>
        </p:txBody>
      </p:sp>
      <p:graphicFrame>
        <p:nvGraphicFramePr>
          <p:cNvPr id="31746" name="Chart 4"/>
          <p:cNvGraphicFramePr>
            <a:graphicFrameLocks/>
          </p:cNvGraphicFramePr>
          <p:nvPr/>
        </p:nvGraphicFramePr>
        <p:xfrm>
          <a:off x="381000" y="1219200"/>
          <a:ext cx="8372475" cy="4878388"/>
        </p:xfrm>
        <a:graphic>
          <a:graphicData uri="http://schemas.openxmlformats.org/presentationml/2006/ole">
            <p:oleObj spid="_x0000_s31746" r:id="rId4" imgW="8370533" imgH="4877223" progId="Excel.Sheet.8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8382000" cy="664797"/>
          </a:xfrm>
        </p:spPr>
        <p:txBody>
          <a:bodyPr/>
          <a:lstStyle/>
          <a:p>
            <a:pPr defTabSz="914363" eaLnBrk="1" fontAlgn="auto" hangingPunct="1">
              <a:spcAft>
                <a:spcPts val="0"/>
              </a:spcAft>
              <a:defRPr/>
            </a:pPr>
            <a:r>
              <a:rPr/>
              <a:t>SLOL  STAFFING</a:t>
            </a:r>
          </a:p>
        </p:txBody>
      </p:sp>
      <p:graphicFrame>
        <p:nvGraphicFramePr>
          <p:cNvPr id="33794" name="Chart 2"/>
          <p:cNvGraphicFramePr>
            <a:graphicFrameLocks/>
          </p:cNvGraphicFramePr>
          <p:nvPr/>
        </p:nvGraphicFramePr>
        <p:xfrm>
          <a:off x="457200" y="1447800"/>
          <a:ext cx="8382000" cy="5270500"/>
        </p:xfrm>
        <a:graphic>
          <a:graphicData uri="http://schemas.openxmlformats.org/presentationml/2006/ole">
            <p:oleObj spid="_x0000_s33794" r:id="rId4" imgW="8382727" imgH="5267401" progId="Excel.Sheet.8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1"/>
            <a:ext cx="6019800" cy="1371600"/>
          </a:xfrm>
        </p:spPr>
        <p:txBody>
          <a:bodyPr/>
          <a:lstStyle/>
          <a:p>
            <a:pPr defTabSz="914363" eaLnBrk="1" fontAlgn="auto" hangingPunct="1">
              <a:spcAft>
                <a:spcPts val="0"/>
              </a:spcAft>
              <a:defRPr/>
            </a:pPr>
            <a:r>
              <a:rPr dirty="0"/>
              <a:t>FY </a:t>
            </a:r>
            <a:r>
              <a:rPr dirty="0" smtClean="0"/>
              <a:t>11-12 </a:t>
            </a:r>
            <a:r>
              <a:rPr dirty="0"/>
              <a:t>SLOL </a:t>
            </a:r>
            <a:r>
              <a:rPr dirty="0" smtClean="0"/>
              <a:t/>
            </a:r>
            <a:br>
              <a:rPr dirty="0" smtClean="0"/>
            </a:br>
            <a:r>
              <a:rPr dirty="0" smtClean="0"/>
              <a:t>BENEFITS </a:t>
            </a:r>
            <a:r>
              <a:rPr dirty="0"/>
              <a:t>TO LIBRARIES</a:t>
            </a:r>
            <a:endParaRPr spc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584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66800" y="1828800"/>
            <a:ext cx="7239000" cy="44323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  <a:tabLst>
                <a:tab pos="6858000" algn="dec"/>
              </a:tabLst>
            </a:pPr>
            <a:r>
              <a:rPr lang="en-US" dirty="0" smtClean="0"/>
              <a:t>Databases	$650,000</a:t>
            </a:r>
          </a:p>
          <a:p>
            <a:pPr eaLnBrk="1" hangingPunct="1">
              <a:spcBef>
                <a:spcPct val="0"/>
              </a:spcBef>
              <a:buFontTx/>
              <a:buNone/>
              <a:tabLst>
                <a:tab pos="6858000" algn="dec"/>
              </a:tabLst>
            </a:pPr>
            <a:r>
              <a:rPr lang="en-US" dirty="0" smtClean="0"/>
              <a:t>ILL	$168,400</a:t>
            </a:r>
          </a:p>
          <a:p>
            <a:pPr eaLnBrk="1" hangingPunct="1">
              <a:spcBef>
                <a:spcPct val="0"/>
              </a:spcBef>
              <a:buFontTx/>
              <a:buNone/>
              <a:tabLst>
                <a:tab pos="6858000" algn="dec"/>
              </a:tabLst>
            </a:pPr>
            <a:r>
              <a:rPr lang="en-US" dirty="0" err="1" smtClean="0"/>
              <a:t>Lanter</a:t>
            </a:r>
            <a:r>
              <a:rPr lang="en-US" dirty="0" smtClean="0"/>
              <a:t>	$240,000</a:t>
            </a:r>
          </a:p>
          <a:p>
            <a:pPr eaLnBrk="1" hangingPunct="1">
              <a:spcBef>
                <a:spcPct val="0"/>
              </a:spcBef>
              <a:buFontTx/>
              <a:buNone/>
              <a:tabLst>
                <a:tab pos="6858000" algn="dec"/>
              </a:tabLst>
            </a:pPr>
            <a:r>
              <a:rPr lang="en-US" dirty="0" smtClean="0"/>
              <a:t>Internet 	$380,000</a:t>
            </a:r>
          </a:p>
          <a:p>
            <a:pPr eaLnBrk="1" hangingPunct="1">
              <a:spcBef>
                <a:spcPct val="0"/>
              </a:spcBef>
              <a:buFontTx/>
              <a:buNone/>
              <a:tabLst>
                <a:tab pos="6858000" algn="dec"/>
              </a:tabLst>
            </a:pPr>
            <a:r>
              <a:rPr lang="en-US" dirty="0" smtClean="0"/>
              <a:t>State Aid	$736,334</a:t>
            </a:r>
          </a:p>
          <a:p>
            <a:pPr eaLnBrk="1" hangingPunct="1">
              <a:spcBef>
                <a:spcPct val="0"/>
              </a:spcBef>
              <a:buFontTx/>
              <a:buNone/>
              <a:tabLst>
                <a:tab pos="6858000" algn="dec"/>
              </a:tabLst>
            </a:pPr>
            <a:r>
              <a:rPr lang="en-US" dirty="0" err="1" smtClean="0"/>
              <a:t>Bibliostat</a:t>
            </a:r>
            <a:r>
              <a:rPr lang="en-US" dirty="0" smtClean="0"/>
              <a:t> 	$7,000</a:t>
            </a:r>
          </a:p>
          <a:p>
            <a:pPr eaLnBrk="1" hangingPunct="1">
              <a:spcBef>
                <a:spcPct val="0"/>
              </a:spcBef>
              <a:buFontTx/>
              <a:buNone/>
              <a:tabLst>
                <a:tab pos="6858000" algn="dec"/>
              </a:tabLst>
            </a:pPr>
            <a:r>
              <a:rPr lang="en-US" dirty="0" smtClean="0"/>
              <a:t>IMLS Leadership Grant	$60,000</a:t>
            </a:r>
          </a:p>
          <a:p>
            <a:pPr eaLnBrk="1" hangingPunct="1">
              <a:spcBef>
                <a:spcPct val="0"/>
              </a:spcBef>
              <a:buFontTx/>
              <a:buNone/>
              <a:tabLst>
                <a:tab pos="6858000" algn="dec"/>
              </a:tabLst>
            </a:pPr>
            <a:r>
              <a:rPr lang="en-US" dirty="0" smtClean="0"/>
              <a:t>BTOP	$3,239,208</a:t>
            </a:r>
          </a:p>
          <a:p>
            <a:pPr eaLnBrk="1" hangingPunct="1">
              <a:spcBef>
                <a:spcPct val="0"/>
              </a:spcBef>
              <a:buFontTx/>
              <a:buNone/>
              <a:tabLst>
                <a:tab pos="6858000" algn="dec"/>
              </a:tabLst>
            </a:pPr>
            <a:r>
              <a:rPr lang="en-US" u="sng" dirty="0" smtClean="0"/>
              <a:t>Workshops &amp; Children	$5,000</a:t>
            </a:r>
          </a:p>
          <a:p>
            <a:pPr eaLnBrk="1" hangingPunct="1">
              <a:spcBef>
                <a:spcPct val="0"/>
              </a:spcBef>
              <a:buFontTx/>
              <a:buNone/>
              <a:tabLst>
                <a:tab pos="6858000" algn="dec"/>
              </a:tabLst>
            </a:pPr>
            <a:r>
              <a:rPr lang="en-US" b="1" dirty="0" smtClean="0">
                <a:solidFill>
                  <a:srgbClr val="FFC000"/>
                </a:solidFill>
              </a:rPr>
              <a:t>Total 	$5,478,942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Green Swirls Segoe Template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1_Green Swirls Segoe Template</Template>
  <TotalTime>1752</TotalTime>
  <Words>915</Words>
  <Application>Microsoft Office PowerPoint</Application>
  <PresentationFormat>On-screen Show (4:3)</PresentationFormat>
  <Paragraphs>259</Paragraphs>
  <Slides>36</Slides>
  <Notes>36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1_Green Swirls Segoe Template</vt:lpstr>
      <vt:lpstr>White with Courier font for code slides</vt:lpstr>
      <vt:lpstr>Microsoft Office Excel 97-2003 Worksheet</vt:lpstr>
      <vt:lpstr>State of the</vt:lpstr>
      <vt:lpstr>AGENDA</vt:lpstr>
      <vt:lpstr>SLOL CURRENT BUDGET OVERVIEW Total Budget FY11-12</vt:lpstr>
      <vt:lpstr>CURRENT FY 2011-12 BUDGET</vt:lpstr>
      <vt:lpstr>OTHER CHARGES HIGHLIGHTS</vt:lpstr>
      <vt:lpstr>OTHER CHARGES  CONT’D</vt:lpstr>
      <vt:lpstr>SLOL OPERATING BUDGET</vt:lpstr>
      <vt:lpstr>SLOL  STAFFING</vt:lpstr>
      <vt:lpstr>FY 11-12 SLOL  BENEFITS TO LIBRARIES</vt:lpstr>
      <vt:lpstr>BUDGET CONCERNS FOR  FY 2012-2013</vt:lpstr>
      <vt:lpstr>Slide 11</vt:lpstr>
      <vt:lpstr>The return of the … </vt:lpstr>
      <vt:lpstr>OTHER CENTER FOR  THE BOOK PROGRAMMING</vt:lpstr>
      <vt:lpstr>E-books</vt:lpstr>
      <vt:lpstr>SPECIAL SERVICES FACES OLD AND NEW</vt:lpstr>
      <vt:lpstr>OTHER ITEMS</vt:lpstr>
      <vt:lpstr>COLLABORATIVE  SUMMER READING PROGRAM</vt:lpstr>
      <vt:lpstr>2012 CHILDRENS’  SUMMER READING PROGRAM</vt:lpstr>
      <vt:lpstr>2012 TEEN SUMMER READING PROGRAM</vt:lpstr>
      <vt:lpstr>2012 ADULT READING PROGRAM</vt:lpstr>
      <vt:lpstr>LOUISIANA  YOUNG READERS' CHOICE AWARD</vt:lpstr>
      <vt:lpstr>This year's winners…</vt:lpstr>
      <vt:lpstr>LOUISIANA TEEN READERS'  CHOICE AWARD</vt:lpstr>
      <vt:lpstr>LOUISIANA TEEN READERS'  CHOICE AWARD 2012</vt:lpstr>
      <vt:lpstr>Slide 25</vt:lpstr>
      <vt:lpstr>BTOP Grant Update </vt:lpstr>
      <vt:lpstr>Louisiana Libraries:   Connecting People to their Potential</vt:lpstr>
      <vt:lpstr>Training, Consulting &amp; Laptops</vt:lpstr>
      <vt:lpstr>Accessibility Technology</vt:lpstr>
      <vt:lpstr>Learning Express  Basic Computer Skills</vt:lpstr>
      <vt:lpstr>Slide 31</vt:lpstr>
      <vt:lpstr>HomeworkLouisiana</vt:lpstr>
      <vt:lpstr>Slide 33</vt:lpstr>
      <vt:lpstr>WorldBook and LA Jacc</vt:lpstr>
      <vt:lpstr>WE’D LIKE TO HEAR FROM YOU Our Questions:</vt:lpstr>
      <vt:lpstr>Slide 36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subject/>
  <dc:creator>pchartier</dc:creator>
  <cp:keywords/>
  <dc:description/>
  <cp:lastModifiedBy>dbrown</cp:lastModifiedBy>
  <cp:revision>312</cp:revision>
  <dcterms:created xsi:type="dcterms:W3CDTF">2011-02-14T22:36:45Z</dcterms:created>
  <dcterms:modified xsi:type="dcterms:W3CDTF">2012-03-26T20:46:13Z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TC102867399990</vt:lpwstr>
  </property>
</Properties>
</file>