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Poppins Bold" charset="1" panose="00000800000000000000"/>
      <p:regular r:id="rId23"/>
    </p:embeddedFont>
    <p:embeddedFont>
      <p:font typeface="Arsenal Bold" charset="1" panose="00000800000000000000"/>
      <p:regular r:id="rId24"/>
    </p:embeddedFont>
    <p:embeddedFont>
      <p:font typeface="Arsenal" charset="1" panose="00000500000000000000"/>
      <p:regular r:id="rId25"/>
    </p:embeddedFont>
    <p:embeddedFont>
      <p:font typeface="Poppins" charset="1" panose="000005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Freeform 2" id="2"/>
          <p:cNvSpPr/>
          <p:nvPr/>
        </p:nvSpPr>
        <p:spPr>
          <a:xfrm flipH="false" flipV="false" rot="0">
            <a:off x="6762750" y="2292349"/>
            <a:ext cx="4762500" cy="4714875"/>
          </a:xfrm>
          <a:custGeom>
            <a:avLst/>
            <a:gdLst/>
            <a:ahLst/>
            <a:cxnLst/>
            <a:rect r="r" b="b" t="t" l="l"/>
            <a:pathLst>
              <a:path h="4714875" w="4762500">
                <a:moveTo>
                  <a:pt x="0" y="0"/>
                </a:moveTo>
                <a:lnTo>
                  <a:pt x="4762500" y="0"/>
                </a:lnTo>
                <a:lnTo>
                  <a:pt x="4762500" y="4714875"/>
                </a:lnTo>
                <a:lnTo>
                  <a:pt x="0" y="4714875"/>
                </a:lnTo>
                <a:lnTo>
                  <a:pt x="0" y="0"/>
                </a:lnTo>
                <a:close/>
              </a:path>
            </a:pathLst>
          </a:custGeom>
          <a:blipFill>
            <a:blip r:embed="rId2"/>
            <a:stretch>
              <a:fillRect l="0" t="0" r="0" b="0"/>
            </a:stretch>
          </a:blipFill>
        </p:spPr>
      </p:sp>
      <p:sp>
        <p:nvSpPr>
          <p:cNvPr name="TextBox 3" id="3"/>
          <p:cNvSpPr txBox="true"/>
          <p:nvPr/>
        </p:nvSpPr>
        <p:spPr>
          <a:xfrm rot="0">
            <a:off x="665273" y="555308"/>
            <a:ext cx="16957453" cy="2940692"/>
          </a:xfrm>
          <a:prstGeom prst="rect">
            <a:avLst/>
          </a:prstGeom>
        </p:spPr>
        <p:txBody>
          <a:bodyPr anchor="t" rtlCol="false" tIns="0" lIns="0" bIns="0" rIns="0">
            <a:spAutoFit/>
          </a:bodyPr>
          <a:lstStyle/>
          <a:p>
            <a:pPr algn="ctr">
              <a:lnSpc>
                <a:spcPts val="10080"/>
              </a:lnSpc>
            </a:pPr>
            <a:r>
              <a:rPr lang="en-US" b="true" sz="7200">
                <a:solidFill>
                  <a:srgbClr val="001E3D"/>
                </a:solidFill>
                <a:latin typeface="Poppins Bold"/>
                <a:ea typeface="Poppins Bold"/>
                <a:cs typeface="Poppins Bold"/>
                <a:sym typeface="Poppins Bold"/>
              </a:rPr>
              <a:t>LOUISIANA YOUNG READERS’ CHOICE </a:t>
            </a:r>
          </a:p>
        </p:txBody>
      </p:sp>
      <p:sp>
        <p:nvSpPr>
          <p:cNvPr name="TextBox 4" id="4"/>
          <p:cNvSpPr txBox="true"/>
          <p:nvPr/>
        </p:nvSpPr>
        <p:spPr>
          <a:xfrm rot="0">
            <a:off x="4716720" y="8420416"/>
            <a:ext cx="8854560" cy="1111251"/>
          </a:xfrm>
          <a:prstGeom prst="rect">
            <a:avLst/>
          </a:prstGeom>
        </p:spPr>
        <p:txBody>
          <a:bodyPr anchor="t" rtlCol="false" tIns="0" lIns="0" bIns="0" rIns="0">
            <a:spAutoFit/>
          </a:bodyPr>
          <a:lstStyle/>
          <a:p>
            <a:pPr algn="ctr" marL="0" indent="0" lvl="0">
              <a:lnSpc>
                <a:spcPts val="9099"/>
              </a:lnSpc>
              <a:spcBef>
                <a:spcPct val="0"/>
              </a:spcBef>
            </a:pPr>
            <a:r>
              <a:rPr lang="en-US" b="true" sz="6499" spc="584" strike="noStrike" u="none">
                <a:solidFill>
                  <a:srgbClr val="001E3D"/>
                </a:solidFill>
                <a:latin typeface="Arsenal Bold"/>
                <a:ea typeface="Arsenal Bold"/>
                <a:cs typeface="Arsenal Bold"/>
                <a:sym typeface="Arsenal Bold"/>
              </a:rPr>
              <a:t>2024 - 2025</a:t>
            </a:r>
          </a:p>
        </p:txBody>
      </p:sp>
      <p:sp>
        <p:nvSpPr>
          <p:cNvPr name="TextBox 5" id="5"/>
          <p:cNvSpPr txBox="true"/>
          <p:nvPr/>
        </p:nvSpPr>
        <p:spPr>
          <a:xfrm rot="0">
            <a:off x="3831932" y="7432990"/>
            <a:ext cx="10624137" cy="1111251"/>
          </a:xfrm>
          <a:prstGeom prst="rect">
            <a:avLst/>
          </a:prstGeom>
        </p:spPr>
        <p:txBody>
          <a:bodyPr anchor="t" rtlCol="false" tIns="0" lIns="0" bIns="0" rIns="0">
            <a:spAutoFit/>
          </a:bodyPr>
          <a:lstStyle/>
          <a:p>
            <a:pPr algn="l">
              <a:lnSpc>
                <a:spcPts val="9099"/>
              </a:lnSpc>
            </a:pPr>
            <a:r>
              <a:rPr lang="en-US" sz="6499" spc="584" b="true">
                <a:solidFill>
                  <a:srgbClr val="DC1877"/>
                </a:solidFill>
                <a:latin typeface="Arsenal Bold"/>
                <a:ea typeface="Arsenal Bold"/>
                <a:cs typeface="Arsenal Bold"/>
                <a:sym typeface="Arsenal Bold"/>
              </a:rPr>
              <a:t>Kindergarten - 2nd Grade</a:t>
            </a:r>
          </a:p>
        </p:txBody>
      </p:sp>
      <p:sp>
        <p:nvSpPr>
          <p:cNvPr name="Freeform 6" id="6"/>
          <p:cNvSpPr/>
          <p:nvPr/>
        </p:nvSpPr>
        <p:spPr>
          <a:xfrm flipH="true" flipV="true" rot="0">
            <a:off x="15056448" y="0"/>
            <a:ext cx="3231552" cy="3231552"/>
          </a:xfrm>
          <a:custGeom>
            <a:avLst/>
            <a:gdLst/>
            <a:ahLst/>
            <a:cxnLst/>
            <a:rect r="r" b="b" t="t" l="l"/>
            <a:pathLst>
              <a:path h="3231552" w="3231552">
                <a:moveTo>
                  <a:pt x="3231552" y="3231552"/>
                </a:moveTo>
                <a:lnTo>
                  <a:pt x="0" y="3231552"/>
                </a:lnTo>
                <a:lnTo>
                  <a:pt x="0" y="0"/>
                </a:lnTo>
                <a:lnTo>
                  <a:pt x="3231552" y="0"/>
                </a:lnTo>
                <a:lnTo>
                  <a:pt x="3231552" y="323155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true" rot="0">
            <a:off x="-2577" y="0"/>
            <a:ext cx="3231552" cy="3231552"/>
          </a:xfrm>
          <a:custGeom>
            <a:avLst/>
            <a:gdLst/>
            <a:ahLst/>
            <a:cxnLst/>
            <a:rect r="r" b="b" t="t" l="l"/>
            <a:pathLst>
              <a:path h="3231552" w="3231552">
                <a:moveTo>
                  <a:pt x="0" y="3231552"/>
                </a:moveTo>
                <a:lnTo>
                  <a:pt x="3231552" y="3231552"/>
                </a:lnTo>
                <a:lnTo>
                  <a:pt x="3231552" y="0"/>
                </a:lnTo>
                <a:lnTo>
                  <a:pt x="0" y="0"/>
                </a:lnTo>
                <a:lnTo>
                  <a:pt x="0" y="323155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0" y="7055448"/>
            <a:ext cx="3231552" cy="3231552"/>
          </a:xfrm>
          <a:custGeom>
            <a:avLst/>
            <a:gdLst/>
            <a:ahLst/>
            <a:cxnLst/>
            <a:rect r="r" b="b" t="t" l="l"/>
            <a:pathLst>
              <a:path h="3231552" w="3231552">
                <a:moveTo>
                  <a:pt x="0" y="0"/>
                </a:moveTo>
                <a:lnTo>
                  <a:pt x="3231552" y="0"/>
                </a:lnTo>
                <a:lnTo>
                  <a:pt x="3231552" y="3231552"/>
                </a:lnTo>
                <a:lnTo>
                  <a:pt x="0" y="32315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false" rot="0">
            <a:off x="15056143" y="7055448"/>
            <a:ext cx="3231552" cy="3231552"/>
          </a:xfrm>
          <a:custGeom>
            <a:avLst/>
            <a:gdLst/>
            <a:ahLst/>
            <a:cxnLst/>
            <a:rect r="r" b="b" t="t" l="l"/>
            <a:pathLst>
              <a:path h="3231552" w="3231552">
                <a:moveTo>
                  <a:pt x="3231553" y="0"/>
                </a:moveTo>
                <a:lnTo>
                  <a:pt x="0" y="0"/>
                </a:lnTo>
                <a:lnTo>
                  <a:pt x="0" y="3231552"/>
                </a:lnTo>
                <a:lnTo>
                  <a:pt x="3231553" y="3231552"/>
                </a:lnTo>
                <a:lnTo>
                  <a:pt x="323155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5449844" y="2856961"/>
            <a:ext cx="11512281" cy="1573530"/>
            <a:chOff x="0" y="0"/>
            <a:chExt cx="15349709" cy="2098040"/>
          </a:xfrm>
        </p:grpSpPr>
        <p:sp>
          <p:nvSpPr>
            <p:cNvPr name="TextBox 3" id="3"/>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4" id="4"/>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Ruby Bridges</a:t>
              </a:r>
            </a:p>
            <a:p>
              <a:pPr algn="l">
                <a:lnSpc>
                  <a:spcPts val="6719"/>
                </a:lnSpc>
              </a:pPr>
              <a:r>
                <a:rPr lang="en-US" sz="4800" spc="432">
                  <a:solidFill>
                    <a:srgbClr val="001E3D"/>
                  </a:solidFill>
                  <a:latin typeface="Arsenal"/>
                  <a:ea typeface="Arsenal"/>
                  <a:cs typeface="Arsenal"/>
                  <a:sym typeface="Arsenal"/>
                </a:rPr>
                <a:t>Nikkolas Smith</a:t>
              </a:r>
            </a:p>
          </p:txBody>
        </p:sp>
      </p:grpSp>
      <p:sp>
        <p:nvSpPr>
          <p:cNvPr name="TextBox 5" id="5"/>
          <p:cNvSpPr txBox="true"/>
          <p:nvPr/>
        </p:nvSpPr>
        <p:spPr>
          <a:xfrm rot="0">
            <a:off x="10997499" y="8679815"/>
            <a:ext cx="6261801" cy="1099820"/>
          </a:xfrm>
          <a:prstGeom prst="rect">
            <a:avLst/>
          </a:prstGeom>
        </p:spPr>
        <p:txBody>
          <a:bodyPr anchor="t" rtlCol="false" tIns="0" lIns="0" bIns="0" rIns="0">
            <a:spAutoFit/>
          </a:bodyPr>
          <a:lstStyle/>
          <a:p>
            <a:pPr algn="l" marL="0" indent="0" lvl="0">
              <a:lnSpc>
                <a:spcPts val="4479"/>
              </a:lnSpc>
              <a:spcBef>
                <a:spcPct val="0"/>
              </a:spcBef>
            </a:pPr>
            <a:r>
              <a:rPr lang="en-US" sz="3199" spc="287" strike="noStrike" u="none">
                <a:solidFill>
                  <a:srgbClr val="DC1877"/>
                </a:solidFill>
                <a:latin typeface="Arsenal"/>
                <a:ea typeface="Arsenal"/>
                <a:cs typeface="Arsenal"/>
                <a:sym typeface="Arsenal"/>
              </a:rPr>
              <a:t>picture book biography | 48p</a:t>
            </a:r>
          </a:p>
          <a:p>
            <a:pPr algn="l" marL="0" indent="0" lvl="0">
              <a:lnSpc>
                <a:spcPts val="4479"/>
              </a:lnSpc>
              <a:spcBef>
                <a:spcPct val="0"/>
              </a:spcBef>
            </a:pPr>
            <a:r>
              <a:rPr lang="en-US" sz="3199" spc="287" strike="noStrike" u="none">
                <a:solidFill>
                  <a:srgbClr val="DC1877"/>
                </a:solidFill>
                <a:latin typeface="Arsenal"/>
                <a:ea typeface="Arsenal"/>
                <a:cs typeface="Arsenal"/>
                <a:sym typeface="Arsenal"/>
              </a:rPr>
              <a:t>AR: LG | 3.0 | 0.5 pts </a:t>
            </a:r>
          </a:p>
        </p:txBody>
      </p:sp>
      <p:sp>
        <p:nvSpPr>
          <p:cNvPr name="TextBox 6" id="6"/>
          <p:cNvSpPr txBox="true"/>
          <p:nvPr/>
        </p:nvSpPr>
        <p:spPr>
          <a:xfrm rot="0">
            <a:off x="603830" y="5669307"/>
            <a:ext cx="17131959" cy="3125470"/>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When Ruby Bridges was just six years old, she became the first African American student to integrate an elementary school in the South. Based on the pivotal events that happened in 1960 and told from her own point of view for the first time, in a poetic reflection on her experience that changed the face of history and the trajectory of the Civil Rights movement.</a:t>
            </a:r>
          </a:p>
          <a:p>
            <a:pPr algn="l" marL="0" indent="0" lvl="0">
              <a:lnSpc>
                <a:spcPts val="3079"/>
              </a:lnSpc>
              <a:spcBef>
                <a:spcPct val="0"/>
              </a:spcBef>
            </a:pPr>
          </a:p>
          <a:p>
            <a:pPr algn="l" marL="0" indent="0" lvl="0">
              <a:lnSpc>
                <a:spcPts val="3079"/>
              </a:lnSpc>
              <a:spcBef>
                <a:spcPct val="0"/>
              </a:spcBef>
            </a:pPr>
            <a:r>
              <a:rPr lang="en-US" sz="2199" strike="noStrike" u="none">
                <a:solidFill>
                  <a:srgbClr val="001E3D"/>
                </a:solidFill>
                <a:latin typeface="Poppins"/>
                <a:ea typeface="Poppins"/>
                <a:cs typeface="Poppins"/>
                <a:sym typeface="Poppins"/>
              </a:rPr>
              <a:t>I Am Ruby Bridges offers hope and confidence to all children and is a perfect learning tool for schools and libraries to teach the story of Ruby Bridges as never before and introducing this landmark story to young readers in a powerful new way. </a:t>
            </a:r>
          </a:p>
        </p:txBody>
      </p:sp>
      <p:sp>
        <p:nvSpPr>
          <p:cNvPr name="TextBox 7" id="7"/>
          <p:cNvSpPr txBox="true"/>
          <p:nvPr/>
        </p:nvSpPr>
        <p:spPr>
          <a:xfrm rot="0">
            <a:off x="5449844" y="620491"/>
            <a:ext cx="8351180"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I AM RUBY BRIDGES</a:t>
            </a:r>
          </a:p>
        </p:txBody>
      </p:sp>
      <p:grpSp>
        <p:nvGrpSpPr>
          <p:cNvPr name="Group 8" id="8"/>
          <p:cNvGrpSpPr/>
          <p:nvPr/>
        </p:nvGrpSpPr>
        <p:grpSpPr>
          <a:xfrm rot="0">
            <a:off x="603830" y="356649"/>
            <a:ext cx="3917950" cy="5000625"/>
            <a:chOff x="0" y="0"/>
            <a:chExt cx="5223933" cy="6667500"/>
          </a:xfrm>
        </p:grpSpPr>
        <p:grpSp>
          <p:nvGrpSpPr>
            <p:cNvPr name="Group 9" id="9"/>
            <p:cNvGrpSpPr/>
            <p:nvPr/>
          </p:nvGrpSpPr>
          <p:grpSpPr>
            <a:xfrm rot="0">
              <a:off x="0" y="0"/>
              <a:ext cx="4906433" cy="6350000"/>
              <a:chOff x="0" y="0"/>
              <a:chExt cx="969172" cy="1254321"/>
            </a:xfrm>
          </p:grpSpPr>
          <p:sp>
            <p:nvSpPr>
              <p:cNvPr name="Freeform 10" id="10"/>
              <p:cNvSpPr/>
              <p:nvPr/>
            </p:nvSpPr>
            <p:spPr>
              <a:xfrm flipH="false" flipV="false" rot="0">
                <a:off x="0" y="0"/>
                <a:ext cx="969172" cy="1254321"/>
              </a:xfrm>
              <a:custGeom>
                <a:avLst/>
                <a:gdLst/>
                <a:ahLst/>
                <a:cxnLst/>
                <a:rect r="r" b="b" t="t" l="l"/>
                <a:pathLst>
                  <a:path h="1254321" w="969172">
                    <a:moveTo>
                      <a:pt x="0" y="0"/>
                    </a:moveTo>
                    <a:lnTo>
                      <a:pt x="969172" y="0"/>
                    </a:lnTo>
                    <a:lnTo>
                      <a:pt x="969172" y="1254321"/>
                    </a:lnTo>
                    <a:lnTo>
                      <a:pt x="0" y="1254321"/>
                    </a:lnTo>
                    <a:close/>
                  </a:path>
                </a:pathLst>
              </a:custGeom>
              <a:solidFill>
                <a:srgbClr val="DBEC5B"/>
              </a:solidFill>
            </p:spPr>
          </p:sp>
          <p:sp>
            <p:nvSpPr>
              <p:cNvPr name="TextBox 11" id="11"/>
              <p:cNvSpPr txBox="true"/>
              <p:nvPr/>
            </p:nvSpPr>
            <p:spPr>
              <a:xfrm>
                <a:off x="0" y="-38100"/>
                <a:ext cx="969172" cy="1292421"/>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17500" y="317500"/>
              <a:ext cx="4906433" cy="6350000"/>
            </a:xfrm>
            <a:custGeom>
              <a:avLst/>
              <a:gdLst/>
              <a:ahLst/>
              <a:cxnLst/>
              <a:rect r="r" b="b" t="t" l="l"/>
              <a:pathLst>
                <a:path h="6350000" w="4906433">
                  <a:moveTo>
                    <a:pt x="0" y="0"/>
                  </a:moveTo>
                  <a:lnTo>
                    <a:pt x="4906433" y="0"/>
                  </a:lnTo>
                  <a:lnTo>
                    <a:pt x="4906433" y="6350000"/>
                  </a:lnTo>
                  <a:lnTo>
                    <a:pt x="0" y="6350000"/>
                  </a:lnTo>
                  <a:lnTo>
                    <a:pt x="0" y="0"/>
                  </a:lnTo>
                  <a:close/>
                </a:path>
              </a:pathLst>
            </a:custGeom>
            <a:blipFill>
              <a:blip r:embed="rId2"/>
              <a:stretch>
                <a:fillRect l="0" t="0" r="0" b="0"/>
              </a:stretch>
            </a:blipFill>
          </p:spPr>
        </p:sp>
      </p:grpSp>
      <p:sp>
        <p:nvSpPr>
          <p:cNvPr name="Freeform 13" id="13"/>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441172" y="490183"/>
            <a:ext cx="4948807" cy="5000625"/>
            <a:chOff x="0" y="0"/>
            <a:chExt cx="6598410" cy="6667500"/>
          </a:xfrm>
        </p:grpSpPr>
        <p:grpSp>
          <p:nvGrpSpPr>
            <p:cNvPr name="Group 3" id="3"/>
            <p:cNvGrpSpPr/>
            <p:nvPr/>
          </p:nvGrpSpPr>
          <p:grpSpPr>
            <a:xfrm rot="0">
              <a:off x="0" y="0"/>
              <a:ext cx="6280910" cy="6350000"/>
              <a:chOff x="0" y="0"/>
              <a:chExt cx="1240674" cy="1254321"/>
            </a:xfrm>
          </p:grpSpPr>
          <p:sp>
            <p:nvSpPr>
              <p:cNvPr name="Freeform 4" id="4"/>
              <p:cNvSpPr/>
              <p:nvPr/>
            </p:nvSpPr>
            <p:spPr>
              <a:xfrm flipH="false" flipV="false" rot="0">
                <a:off x="0" y="0"/>
                <a:ext cx="1240674" cy="1254321"/>
              </a:xfrm>
              <a:custGeom>
                <a:avLst/>
                <a:gdLst/>
                <a:ahLst/>
                <a:cxnLst/>
                <a:rect r="r" b="b" t="t" l="l"/>
                <a:pathLst>
                  <a:path h="1254321" w="1240674">
                    <a:moveTo>
                      <a:pt x="0" y="0"/>
                    </a:moveTo>
                    <a:lnTo>
                      <a:pt x="1240674" y="0"/>
                    </a:lnTo>
                    <a:lnTo>
                      <a:pt x="1240674" y="1254321"/>
                    </a:lnTo>
                    <a:lnTo>
                      <a:pt x="0" y="1254321"/>
                    </a:lnTo>
                    <a:close/>
                  </a:path>
                </a:pathLst>
              </a:custGeom>
              <a:solidFill>
                <a:srgbClr val="DBEC5B"/>
              </a:solidFill>
            </p:spPr>
          </p:sp>
          <p:sp>
            <p:nvSpPr>
              <p:cNvPr name="TextBox 5" id="5"/>
              <p:cNvSpPr txBox="true"/>
              <p:nvPr/>
            </p:nvSpPr>
            <p:spPr>
              <a:xfrm>
                <a:off x="0" y="-38100"/>
                <a:ext cx="1240674" cy="129242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317500" y="317500"/>
              <a:ext cx="6280910" cy="6350000"/>
            </a:xfrm>
            <a:custGeom>
              <a:avLst/>
              <a:gdLst/>
              <a:ahLst/>
              <a:cxnLst/>
              <a:rect r="r" b="b" t="t" l="l"/>
              <a:pathLst>
                <a:path h="6350000" w="6280910">
                  <a:moveTo>
                    <a:pt x="0" y="0"/>
                  </a:moveTo>
                  <a:lnTo>
                    <a:pt x="6280910" y="0"/>
                  </a:lnTo>
                  <a:lnTo>
                    <a:pt x="6280910" y="6350000"/>
                  </a:lnTo>
                  <a:lnTo>
                    <a:pt x="0" y="6350000"/>
                  </a:lnTo>
                  <a:lnTo>
                    <a:pt x="0" y="0"/>
                  </a:lnTo>
                  <a:close/>
                </a:path>
              </a:pathLst>
            </a:custGeom>
            <a:blipFill>
              <a:blip r:embed="rId2"/>
              <a:stretch>
                <a:fillRect l="0" t="0" r="0" b="0"/>
              </a:stretch>
            </a:blipFill>
          </p:spPr>
        </p:sp>
      </p:grpSp>
      <p:sp>
        <p:nvSpPr>
          <p:cNvPr name="TextBox 7" id="7"/>
          <p:cNvSpPr txBox="true"/>
          <p:nvPr/>
        </p:nvSpPr>
        <p:spPr>
          <a:xfrm rot="0">
            <a:off x="5682458" y="671670"/>
            <a:ext cx="11305636"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I CANNOT DRAW A HORSE</a:t>
            </a:r>
          </a:p>
        </p:txBody>
      </p:sp>
      <p:sp>
        <p:nvSpPr>
          <p:cNvPr name="Freeform 8" id="8"/>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682458" y="2990496"/>
            <a:ext cx="11512281" cy="1573530"/>
            <a:chOff x="0" y="0"/>
            <a:chExt cx="15349709" cy="2098040"/>
          </a:xfrm>
        </p:grpSpPr>
        <p:sp>
          <p:nvSpPr>
            <p:cNvPr name="TextBox 11" id="11"/>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12" id="12"/>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Charise Mericle Harper</a:t>
              </a:r>
            </a:p>
            <a:p>
              <a:pPr algn="l">
                <a:lnSpc>
                  <a:spcPts val="6719"/>
                </a:lnSpc>
              </a:pPr>
              <a:r>
                <a:rPr lang="en-US" sz="4800" spc="432">
                  <a:solidFill>
                    <a:srgbClr val="001E3D"/>
                  </a:solidFill>
                  <a:latin typeface="Arsenal"/>
                  <a:ea typeface="Arsenal"/>
                  <a:cs typeface="Arsenal"/>
                  <a:sym typeface="Arsenal"/>
                </a:rPr>
                <a:t>Charise Mericle Harper</a:t>
              </a:r>
            </a:p>
          </p:txBody>
        </p:sp>
      </p:grpSp>
      <p:sp>
        <p:nvSpPr>
          <p:cNvPr name="TextBox 13" id="13"/>
          <p:cNvSpPr txBox="true"/>
          <p:nvPr/>
        </p:nvSpPr>
        <p:spPr>
          <a:xfrm rot="0">
            <a:off x="10997499" y="8679815"/>
            <a:ext cx="6261801" cy="1099820"/>
          </a:xfrm>
          <a:prstGeom prst="rect">
            <a:avLst/>
          </a:prstGeom>
        </p:spPr>
        <p:txBody>
          <a:bodyPr anchor="t" rtlCol="false" tIns="0" lIns="0" bIns="0" rIns="0">
            <a:spAutoFit/>
          </a:bodyPr>
          <a:lstStyle/>
          <a:p>
            <a:pPr algn="l" marL="0" indent="0" lvl="0">
              <a:lnSpc>
                <a:spcPts val="4479"/>
              </a:lnSpc>
              <a:spcBef>
                <a:spcPct val="0"/>
              </a:spcBef>
            </a:pPr>
            <a:r>
              <a:rPr lang="en-US" sz="3199" spc="287" strike="noStrike" u="none">
                <a:solidFill>
                  <a:srgbClr val="DC1877"/>
                </a:solidFill>
                <a:latin typeface="Arsenal"/>
                <a:ea typeface="Arsenal"/>
                <a:cs typeface="Arsenal"/>
                <a:sym typeface="Arsenal"/>
              </a:rPr>
              <a:t>picture book fiction | 48p</a:t>
            </a:r>
          </a:p>
          <a:p>
            <a:pPr algn="l" marL="0" indent="0" lvl="0">
              <a:lnSpc>
                <a:spcPts val="4479"/>
              </a:lnSpc>
              <a:spcBef>
                <a:spcPct val="0"/>
              </a:spcBef>
            </a:pPr>
            <a:r>
              <a:rPr lang="en-US" sz="3199" spc="287" strike="noStrike" u="none">
                <a:solidFill>
                  <a:srgbClr val="DC1877"/>
                </a:solidFill>
                <a:latin typeface="Arsenal"/>
                <a:ea typeface="Arsenal"/>
                <a:cs typeface="Arsenal"/>
                <a:sym typeface="Arsenal"/>
              </a:rPr>
              <a:t>AR: LG | 1.6 | 0.5 pts </a:t>
            </a:r>
          </a:p>
        </p:txBody>
      </p:sp>
      <p:sp>
        <p:nvSpPr>
          <p:cNvPr name="TextBox 14" id="14"/>
          <p:cNvSpPr txBox="true"/>
          <p:nvPr/>
        </p:nvSpPr>
        <p:spPr>
          <a:xfrm rot="0">
            <a:off x="594712" y="6303626"/>
            <a:ext cx="17098576" cy="1563370"/>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Elementary-aged readers will delight as the simple “nothing shape” becomes a cat, a squirrel, a beaver, a bunny, a dog, a turtle, and a bear. But what about a horse? The cat really wants a horse. But . . . the book cannot draw a horse. Can the quick-draw book appease the horse-obsessed cat with an impressive collection of horse-y alternatives (all created from the same “nothing shape”)? Or will the cat finally get a horse?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7522765" y="828675"/>
            <a:ext cx="9457728" cy="256984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I’M TERRIFIED OF BATH TIME</a:t>
            </a:r>
          </a:p>
        </p:txBody>
      </p:sp>
      <p:sp>
        <p:nvSpPr>
          <p:cNvPr name="Freeform 3" id="3"/>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7522765" y="4227512"/>
            <a:ext cx="10902391" cy="1573530"/>
            <a:chOff x="0" y="0"/>
            <a:chExt cx="14536521" cy="2098040"/>
          </a:xfrm>
        </p:grpSpPr>
        <p:sp>
          <p:nvSpPr>
            <p:cNvPr name="TextBox 6" id="6"/>
            <p:cNvSpPr txBox="true"/>
            <p:nvPr/>
          </p:nvSpPr>
          <p:spPr>
            <a:xfrm rot="0">
              <a:off x="0" y="-85725"/>
              <a:ext cx="4292220"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7" id="7"/>
            <p:cNvSpPr txBox="true"/>
            <p:nvPr/>
          </p:nvSpPr>
          <p:spPr>
            <a:xfrm rot="0">
              <a:off x="4429039" y="-85725"/>
              <a:ext cx="10107482"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Simon Rich</a:t>
              </a:r>
            </a:p>
            <a:p>
              <a:pPr algn="l">
                <a:lnSpc>
                  <a:spcPts val="6719"/>
                </a:lnSpc>
              </a:pPr>
              <a:r>
                <a:rPr lang="en-US" sz="4800" spc="432">
                  <a:solidFill>
                    <a:srgbClr val="001E3D"/>
                  </a:solidFill>
                  <a:latin typeface="Arsenal"/>
                  <a:ea typeface="Arsenal"/>
                  <a:cs typeface="Arsenal"/>
                  <a:sym typeface="Arsenal"/>
                </a:rPr>
                <a:t>Tom Toro</a:t>
              </a:r>
            </a:p>
          </p:txBody>
        </p:sp>
      </p:grpSp>
      <p:sp>
        <p:nvSpPr>
          <p:cNvPr name="TextBox 8" id="8"/>
          <p:cNvSpPr txBox="true"/>
          <p:nvPr/>
        </p:nvSpPr>
        <p:spPr>
          <a:xfrm rot="0">
            <a:off x="10997499" y="8679815"/>
            <a:ext cx="6261801" cy="1099820"/>
          </a:xfrm>
          <a:prstGeom prst="rect">
            <a:avLst/>
          </a:prstGeom>
        </p:spPr>
        <p:txBody>
          <a:bodyPr anchor="t" rtlCol="false" tIns="0" lIns="0" bIns="0" rIns="0">
            <a:spAutoFit/>
          </a:bodyPr>
          <a:lstStyle/>
          <a:p>
            <a:pPr algn="l" marL="0" indent="0" lvl="0">
              <a:lnSpc>
                <a:spcPts val="4479"/>
              </a:lnSpc>
              <a:spcBef>
                <a:spcPct val="0"/>
              </a:spcBef>
            </a:pPr>
            <a:r>
              <a:rPr lang="en-US" sz="3199" spc="287" strike="noStrike" u="none">
                <a:solidFill>
                  <a:srgbClr val="DC1877"/>
                </a:solidFill>
                <a:latin typeface="Arsenal"/>
                <a:ea typeface="Arsenal"/>
                <a:cs typeface="Arsenal"/>
                <a:sym typeface="Arsenal"/>
              </a:rPr>
              <a:t>picture book fiction | 40p</a:t>
            </a:r>
          </a:p>
          <a:p>
            <a:pPr algn="l" marL="0" indent="0" lvl="0">
              <a:lnSpc>
                <a:spcPts val="4479"/>
              </a:lnSpc>
              <a:spcBef>
                <a:spcPct val="0"/>
              </a:spcBef>
            </a:pPr>
            <a:r>
              <a:rPr lang="en-US" sz="3199" spc="287" strike="noStrike" u="none">
                <a:solidFill>
                  <a:srgbClr val="DC1877"/>
                </a:solidFill>
                <a:latin typeface="Arsenal"/>
                <a:ea typeface="Arsenal"/>
                <a:cs typeface="Arsenal"/>
                <a:sym typeface="Arsenal"/>
              </a:rPr>
              <a:t>AR: none as of 9/24 </a:t>
            </a:r>
          </a:p>
        </p:txBody>
      </p:sp>
      <p:sp>
        <p:nvSpPr>
          <p:cNvPr name="TextBox 9" id="9"/>
          <p:cNvSpPr txBox="true"/>
          <p:nvPr/>
        </p:nvSpPr>
        <p:spPr>
          <a:xfrm rot="0">
            <a:off x="824532" y="6572885"/>
            <a:ext cx="16572524" cy="1563370"/>
          </a:xfrm>
          <a:prstGeom prst="rect">
            <a:avLst/>
          </a:prstGeom>
        </p:spPr>
        <p:txBody>
          <a:bodyPr anchor="t" rtlCol="false" tIns="0" lIns="0" bIns="0" rIns="0">
            <a:spAutoFit/>
          </a:bodyPr>
          <a:lstStyle/>
          <a:p>
            <a:pPr algn="l" marL="0" indent="0" lvl="0">
              <a:lnSpc>
                <a:spcPts val="3079"/>
              </a:lnSpc>
              <a:spcBef>
                <a:spcPct val="0"/>
              </a:spcBef>
            </a:pPr>
            <a:r>
              <a:rPr lang="en-US" sz="2199">
                <a:solidFill>
                  <a:srgbClr val="001E3D"/>
                </a:solidFill>
                <a:latin typeface="Poppins"/>
                <a:ea typeface="Poppins"/>
                <a:cs typeface="Poppins"/>
                <a:sym typeface="Poppins"/>
              </a:rPr>
              <a:t>And so begins a hilarious dip into the choppy waters of a nightly ritual that parents and children alike often dread. Filled with soapsuds, rubber duckies, and existential angst, Simon Rich’s debut picture book is a splashy tale of cleanliness—and survival. This irreverent read-aloud treat about facing fear and embracing adventure might just change the way you see bath time (and your bathroom) forever.</a:t>
            </a:r>
          </a:p>
        </p:txBody>
      </p:sp>
      <p:grpSp>
        <p:nvGrpSpPr>
          <p:cNvPr name="Group 10" id="10"/>
          <p:cNvGrpSpPr/>
          <p:nvPr/>
        </p:nvGrpSpPr>
        <p:grpSpPr>
          <a:xfrm rot="0">
            <a:off x="824532" y="1028700"/>
            <a:ext cx="4998097" cy="5000625"/>
            <a:chOff x="0" y="0"/>
            <a:chExt cx="6664129" cy="6667500"/>
          </a:xfrm>
        </p:grpSpPr>
        <p:grpSp>
          <p:nvGrpSpPr>
            <p:cNvPr name="Group 11" id="11"/>
            <p:cNvGrpSpPr/>
            <p:nvPr/>
          </p:nvGrpSpPr>
          <p:grpSpPr>
            <a:xfrm rot="0">
              <a:off x="0" y="0"/>
              <a:ext cx="6350000" cy="6350000"/>
              <a:chOff x="0" y="0"/>
              <a:chExt cx="1254321" cy="1254321"/>
            </a:xfrm>
          </p:grpSpPr>
          <p:sp>
            <p:nvSpPr>
              <p:cNvPr name="Freeform 12" id="12"/>
              <p:cNvSpPr/>
              <p:nvPr/>
            </p:nvSpPr>
            <p:spPr>
              <a:xfrm flipH="false" flipV="false" rot="0">
                <a:off x="0" y="0"/>
                <a:ext cx="1254321" cy="1254321"/>
              </a:xfrm>
              <a:custGeom>
                <a:avLst/>
                <a:gdLst/>
                <a:ahLst/>
                <a:cxnLst/>
                <a:rect r="r" b="b" t="t" l="l"/>
                <a:pathLst>
                  <a:path h="1254321" w="1254321">
                    <a:moveTo>
                      <a:pt x="0" y="0"/>
                    </a:moveTo>
                    <a:lnTo>
                      <a:pt x="1254321" y="0"/>
                    </a:lnTo>
                    <a:lnTo>
                      <a:pt x="1254321" y="1254321"/>
                    </a:lnTo>
                    <a:lnTo>
                      <a:pt x="0" y="1254321"/>
                    </a:lnTo>
                    <a:close/>
                  </a:path>
                </a:pathLst>
              </a:custGeom>
              <a:solidFill>
                <a:srgbClr val="DBEC5B"/>
              </a:solidFill>
            </p:spPr>
          </p:sp>
          <p:sp>
            <p:nvSpPr>
              <p:cNvPr name="TextBox 13" id="13"/>
              <p:cNvSpPr txBox="true"/>
              <p:nvPr/>
            </p:nvSpPr>
            <p:spPr>
              <a:xfrm>
                <a:off x="0" y="-38100"/>
                <a:ext cx="1254321" cy="129242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314129" y="325438"/>
              <a:ext cx="6350000" cy="6342062"/>
            </a:xfrm>
            <a:custGeom>
              <a:avLst/>
              <a:gdLst/>
              <a:ahLst/>
              <a:cxnLst/>
              <a:rect r="r" b="b" t="t" l="l"/>
              <a:pathLst>
                <a:path h="6342062" w="6350000">
                  <a:moveTo>
                    <a:pt x="0" y="0"/>
                  </a:moveTo>
                  <a:lnTo>
                    <a:pt x="6350000" y="0"/>
                  </a:lnTo>
                  <a:lnTo>
                    <a:pt x="6350000" y="6342062"/>
                  </a:lnTo>
                  <a:lnTo>
                    <a:pt x="0" y="6342062"/>
                  </a:lnTo>
                  <a:lnTo>
                    <a:pt x="0" y="0"/>
                  </a:lnTo>
                  <a:close/>
                </a:path>
              </a:pathLst>
            </a:custGeom>
            <a:blipFill>
              <a:blip r:embed="rId4"/>
              <a:stretch>
                <a:fillRect l="0" t="0" r="0"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6219566" y="3007670"/>
            <a:ext cx="11512281" cy="1573530"/>
            <a:chOff x="0" y="0"/>
            <a:chExt cx="15349709" cy="2098040"/>
          </a:xfrm>
        </p:grpSpPr>
        <p:sp>
          <p:nvSpPr>
            <p:cNvPr name="TextBox 3" id="3"/>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4" id="4"/>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Christopher Denise</a:t>
              </a:r>
            </a:p>
            <a:p>
              <a:pPr algn="l">
                <a:lnSpc>
                  <a:spcPts val="6719"/>
                </a:lnSpc>
              </a:pPr>
              <a:r>
                <a:rPr lang="en-US" sz="4800" spc="432">
                  <a:solidFill>
                    <a:srgbClr val="001E3D"/>
                  </a:solidFill>
                  <a:latin typeface="Arsenal"/>
                  <a:ea typeface="Arsenal"/>
                  <a:cs typeface="Arsenal"/>
                  <a:sym typeface="Arsenal"/>
                </a:rPr>
                <a:t>Christopher Denise</a:t>
              </a:r>
            </a:p>
          </p:txBody>
        </p:sp>
      </p:grpSp>
      <p:sp>
        <p:nvSpPr>
          <p:cNvPr name="TextBox 5" id="5"/>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48p</a:t>
            </a:r>
          </a:p>
          <a:p>
            <a:pPr algn="l">
              <a:lnSpc>
                <a:spcPts val="4479"/>
              </a:lnSpc>
            </a:pPr>
            <a:r>
              <a:rPr lang="en-US" sz="3199" spc="287">
                <a:solidFill>
                  <a:srgbClr val="DC1877"/>
                </a:solidFill>
                <a:latin typeface="Arsenal"/>
                <a:ea typeface="Arsenal"/>
                <a:cs typeface="Arsenal"/>
                <a:sym typeface="Arsenal"/>
              </a:rPr>
              <a:t>AR: LG | 2.6 | 0.5 pts </a:t>
            </a:r>
          </a:p>
        </p:txBody>
      </p:sp>
      <p:sp>
        <p:nvSpPr>
          <p:cNvPr name="TextBox 6" id="6"/>
          <p:cNvSpPr txBox="true"/>
          <p:nvPr/>
        </p:nvSpPr>
        <p:spPr>
          <a:xfrm rot="0">
            <a:off x="1028700" y="6539619"/>
            <a:ext cx="16230600" cy="1563370"/>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Since the day he hatched, Owl dreamed of becoming a real knight. He may not be the biggest or the strongest, but his sharp nocturnal instincts can help protect the castle, especially since many knights have recently gone missing. While holding guard during Knight Night Watch, Owl is faced with the ultimate trial—a frightening intruder. It’s a daunting duel by any measure. But what Owl lacks in size, he makes up for in good ideas.</a:t>
            </a:r>
          </a:p>
        </p:txBody>
      </p:sp>
      <p:sp>
        <p:nvSpPr>
          <p:cNvPr name="TextBox 7" id="7"/>
          <p:cNvSpPr txBox="true"/>
          <p:nvPr/>
        </p:nvSpPr>
        <p:spPr>
          <a:xfrm rot="0">
            <a:off x="6219566" y="828675"/>
            <a:ext cx="5563642"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KNIGHT OWL</a:t>
            </a:r>
          </a:p>
        </p:txBody>
      </p:sp>
      <p:grpSp>
        <p:nvGrpSpPr>
          <p:cNvPr name="Group 8" id="8"/>
          <p:cNvGrpSpPr/>
          <p:nvPr/>
        </p:nvGrpSpPr>
        <p:grpSpPr>
          <a:xfrm rot="0">
            <a:off x="1028700" y="1028700"/>
            <a:ext cx="4137025" cy="5000625"/>
            <a:chOff x="0" y="0"/>
            <a:chExt cx="5516033" cy="6667500"/>
          </a:xfrm>
        </p:grpSpPr>
        <p:grpSp>
          <p:nvGrpSpPr>
            <p:cNvPr name="Group 9" id="9"/>
            <p:cNvGrpSpPr/>
            <p:nvPr/>
          </p:nvGrpSpPr>
          <p:grpSpPr>
            <a:xfrm rot="0">
              <a:off x="0" y="0"/>
              <a:ext cx="5198533" cy="6350000"/>
              <a:chOff x="0" y="0"/>
              <a:chExt cx="1026871" cy="1254321"/>
            </a:xfrm>
          </p:grpSpPr>
          <p:sp>
            <p:nvSpPr>
              <p:cNvPr name="Freeform 10" id="10"/>
              <p:cNvSpPr/>
              <p:nvPr/>
            </p:nvSpPr>
            <p:spPr>
              <a:xfrm flipH="false" flipV="false" rot="0">
                <a:off x="0" y="0"/>
                <a:ext cx="1026871" cy="1254321"/>
              </a:xfrm>
              <a:custGeom>
                <a:avLst/>
                <a:gdLst/>
                <a:ahLst/>
                <a:cxnLst/>
                <a:rect r="r" b="b" t="t" l="l"/>
                <a:pathLst>
                  <a:path h="1254321" w="1026871">
                    <a:moveTo>
                      <a:pt x="0" y="0"/>
                    </a:moveTo>
                    <a:lnTo>
                      <a:pt x="1026871" y="0"/>
                    </a:lnTo>
                    <a:lnTo>
                      <a:pt x="1026871" y="1254321"/>
                    </a:lnTo>
                    <a:lnTo>
                      <a:pt x="0" y="1254321"/>
                    </a:lnTo>
                    <a:close/>
                  </a:path>
                </a:pathLst>
              </a:custGeom>
              <a:solidFill>
                <a:srgbClr val="DBEC5B"/>
              </a:solidFill>
            </p:spPr>
          </p:sp>
          <p:sp>
            <p:nvSpPr>
              <p:cNvPr name="TextBox 11" id="11"/>
              <p:cNvSpPr txBox="true"/>
              <p:nvPr/>
            </p:nvSpPr>
            <p:spPr>
              <a:xfrm>
                <a:off x="0" y="-38100"/>
                <a:ext cx="1026871" cy="1292421"/>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17500" y="317500"/>
              <a:ext cx="5198533" cy="6350000"/>
            </a:xfrm>
            <a:custGeom>
              <a:avLst/>
              <a:gdLst/>
              <a:ahLst/>
              <a:cxnLst/>
              <a:rect r="r" b="b" t="t" l="l"/>
              <a:pathLst>
                <a:path h="6350000" w="5198533">
                  <a:moveTo>
                    <a:pt x="0" y="0"/>
                  </a:moveTo>
                  <a:lnTo>
                    <a:pt x="5198533" y="0"/>
                  </a:lnTo>
                  <a:lnTo>
                    <a:pt x="5198533" y="6350000"/>
                  </a:lnTo>
                  <a:lnTo>
                    <a:pt x="0" y="6350000"/>
                  </a:lnTo>
                  <a:lnTo>
                    <a:pt x="0" y="0"/>
                  </a:lnTo>
                  <a:close/>
                </a:path>
              </a:pathLst>
            </a:custGeom>
            <a:blipFill>
              <a:blip r:embed="rId2"/>
              <a:stretch>
                <a:fillRect l="0" t="0" r="0" b="0"/>
              </a:stretch>
            </a:blipFill>
          </p:spPr>
        </p:sp>
      </p:grpSp>
      <p:sp>
        <p:nvSpPr>
          <p:cNvPr name="Freeform 13" id="13"/>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385439" y="368747"/>
            <a:ext cx="4137025" cy="4981312"/>
            <a:chOff x="0" y="0"/>
            <a:chExt cx="5516033" cy="6641750"/>
          </a:xfrm>
        </p:grpSpPr>
        <p:grpSp>
          <p:nvGrpSpPr>
            <p:cNvPr name="Group 3" id="3"/>
            <p:cNvGrpSpPr/>
            <p:nvPr/>
          </p:nvGrpSpPr>
          <p:grpSpPr>
            <a:xfrm rot="0">
              <a:off x="0" y="0"/>
              <a:ext cx="5198533" cy="6350000"/>
              <a:chOff x="0" y="0"/>
              <a:chExt cx="1026871" cy="1254321"/>
            </a:xfrm>
          </p:grpSpPr>
          <p:sp>
            <p:nvSpPr>
              <p:cNvPr name="Freeform 4" id="4"/>
              <p:cNvSpPr/>
              <p:nvPr/>
            </p:nvSpPr>
            <p:spPr>
              <a:xfrm flipH="false" flipV="false" rot="0">
                <a:off x="0" y="0"/>
                <a:ext cx="1026871" cy="1254321"/>
              </a:xfrm>
              <a:custGeom>
                <a:avLst/>
                <a:gdLst/>
                <a:ahLst/>
                <a:cxnLst/>
                <a:rect r="r" b="b" t="t" l="l"/>
                <a:pathLst>
                  <a:path h="1254321" w="1026871">
                    <a:moveTo>
                      <a:pt x="0" y="0"/>
                    </a:moveTo>
                    <a:lnTo>
                      <a:pt x="1026871" y="0"/>
                    </a:lnTo>
                    <a:lnTo>
                      <a:pt x="1026871" y="1254321"/>
                    </a:lnTo>
                    <a:lnTo>
                      <a:pt x="0" y="1254321"/>
                    </a:lnTo>
                    <a:close/>
                  </a:path>
                </a:pathLst>
              </a:custGeom>
              <a:solidFill>
                <a:srgbClr val="DBEC5B"/>
              </a:solidFill>
            </p:spPr>
          </p:sp>
          <p:sp>
            <p:nvSpPr>
              <p:cNvPr name="TextBox 5" id="5"/>
              <p:cNvSpPr txBox="true"/>
              <p:nvPr/>
            </p:nvSpPr>
            <p:spPr>
              <a:xfrm>
                <a:off x="0" y="-38100"/>
                <a:ext cx="1026871" cy="129242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317500" y="317500"/>
              <a:ext cx="5198533" cy="6324250"/>
            </a:xfrm>
            <a:custGeom>
              <a:avLst/>
              <a:gdLst/>
              <a:ahLst/>
              <a:cxnLst/>
              <a:rect r="r" b="b" t="t" l="l"/>
              <a:pathLst>
                <a:path h="6324250" w="5198533">
                  <a:moveTo>
                    <a:pt x="0" y="0"/>
                  </a:moveTo>
                  <a:lnTo>
                    <a:pt x="5198533" y="0"/>
                  </a:lnTo>
                  <a:lnTo>
                    <a:pt x="5198533" y="6324250"/>
                  </a:lnTo>
                  <a:lnTo>
                    <a:pt x="0" y="6324250"/>
                  </a:lnTo>
                  <a:lnTo>
                    <a:pt x="0" y="0"/>
                  </a:lnTo>
                  <a:close/>
                </a:path>
              </a:pathLst>
            </a:custGeom>
            <a:blipFill>
              <a:blip r:embed="rId2"/>
              <a:stretch>
                <a:fillRect l="0" t="0" r="0" b="0"/>
              </a:stretch>
            </a:blipFill>
          </p:spPr>
        </p:sp>
      </p:grpSp>
      <p:grpSp>
        <p:nvGrpSpPr>
          <p:cNvPr name="Group 7" id="7"/>
          <p:cNvGrpSpPr/>
          <p:nvPr/>
        </p:nvGrpSpPr>
        <p:grpSpPr>
          <a:xfrm rot="0">
            <a:off x="5042076" y="3795842"/>
            <a:ext cx="11512281" cy="1573530"/>
            <a:chOff x="0" y="0"/>
            <a:chExt cx="15349709" cy="2098040"/>
          </a:xfrm>
        </p:grpSpPr>
        <p:sp>
          <p:nvSpPr>
            <p:cNvPr name="TextBox 8" id="8"/>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9" id="9"/>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Brenna Carzoo</a:t>
              </a:r>
            </a:p>
            <a:p>
              <a:pPr algn="l">
                <a:lnSpc>
                  <a:spcPts val="6719"/>
                </a:lnSpc>
              </a:pPr>
              <a:r>
                <a:rPr lang="en-US" sz="4800" spc="432">
                  <a:solidFill>
                    <a:srgbClr val="001E3D"/>
                  </a:solidFill>
                  <a:latin typeface="Arsenal"/>
                  <a:ea typeface="Arsenal"/>
                  <a:cs typeface="Arsenal"/>
                  <a:sym typeface="Arsenal"/>
                </a:rPr>
                <a:t>Brenna Carzoo</a:t>
              </a:r>
            </a:p>
          </p:txBody>
        </p:sp>
      </p:grpSp>
      <p:sp>
        <p:nvSpPr>
          <p:cNvPr name="TextBox 10" id="10"/>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32p</a:t>
            </a:r>
          </a:p>
          <a:p>
            <a:pPr algn="l">
              <a:lnSpc>
                <a:spcPts val="4479"/>
              </a:lnSpc>
            </a:pPr>
            <a:r>
              <a:rPr lang="en-US" sz="3199" spc="287">
                <a:solidFill>
                  <a:srgbClr val="DC1877"/>
                </a:solidFill>
                <a:latin typeface="Arsenal"/>
                <a:ea typeface="Arsenal"/>
                <a:cs typeface="Arsenal"/>
                <a:sym typeface="Arsenal"/>
              </a:rPr>
              <a:t>AR: LG | 1.6 | 0.5 pts </a:t>
            </a:r>
          </a:p>
        </p:txBody>
      </p:sp>
      <p:sp>
        <p:nvSpPr>
          <p:cNvPr name="TextBox 11" id="11"/>
          <p:cNvSpPr txBox="true"/>
          <p:nvPr/>
        </p:nvSpPr>
        <p:spPr>
          <a:xfrm rot="0">
            <a:off x="1028700" y="6601783"/>
            <a:ext cx="16230600" cy="1172845"/>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Meet Lou. Lou has an important job . . . as the neighborhood toilet. Useful as he may be, he gets the feeling that deep down inside, there might be more to him than that. He just doesn’t seem to know exactly what yet. When disaster strikes, will Lou find out what he’s made of and save the day?</a:t>
            </a:r>
          </a:p>
        </p:txBody>
      </p:sp>
      <p:grpSp>
        <p:nvGrpSpPr>
          <p:cNvPr name="Group 12" id="12"/>
          <p:cNvGrpSpPr/>
          <p:nvPr/>
        </p:nvGrpSpPr>
        <p:grpSpPr>
          <a:xfrm rot="0">
            <a:off x="5042076" y="368747"/>
            <a:ext cx="12645017" cy="2571431"/>
            <a:chOff x="0" y="0"/>
            <a:chExt cx="16860023" cy="3428575"/>
          </a:xfrm>
        </p:grpSpPr>
        <p:sp>
          <p:nvSpPr>
            <p:cNvPr name="TextBox 13" id="13"/>
            <p:cNvSpPr txBox="true"/>
            <p:nvPr/>
          </p:nvSpPr>
          <p:spPr>
            <a:xfrm rot="0">
              <a:off x="0" y="-200025"/>
              <a:ext cx="16860023" cy="165798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LOU </a:t>
              </a:r>
            </a:p>
          </p:txBody>
        </p:sp>
        <p:sp>
          <p:nvSpPr>
            <p:cNvPr name="TextBox 14" id="14"/>
            <p:cNvSpPr txBox="true"/>
            <p:nvPr/>
          </p:nvSpPr>
          <p:spPr>
            <a:xfrm rot="0">
              <a:off x="0" y="1244810"/>
              <a:ext cx="16581345" cy="2183765"/>
            </a:xfrm>
            <a:prstGeom prst="rect">
              <a:avLst/>
            </a:prstGeom>
          </p:spPr>
          <p:txBody>
            <a:bodyPr anchor="t" rtlCol="false" tIns="0" lIns="0" bIns="0" rIns="0">
              <a:spAutoFit/>
            </a:bodyPr>
            <a:lstStyle/>
            <a:p>
              <a:pPr algn="l" marL="0" indent="0" lvl="0">
                <a:lnSpc>
                  <a:spcPts val="6719"/>
                </a:lnSpc>
                <a:spcBef>
                  <a:spcPct val="0"/>
                </a:spcBef>
              </a:pPr>
              <a:r>
                <a:rPr lang="en-US" sz="4800" spc="432">
                  <a:solidFill>
                    <a:srgbClr val="001E3D"/>
                  </a:solidFill>
                  <a:latin typeface="Arsenal"/>
                  <a:ea typeface="Arsenal"/>
                  <a:cs typeface="Arsenal"/>
                  <a:sym typeface="Arsenal"/>
                </a:rPr>
                <a:t>A PICTURE BOOK ABOUT A FIRE HYDRANT &amp; UNLIKELY NEIGHBORHOOD HERO</a:t>
              </a:r>
            </a:p>
          </p:txBody>
        </p:sp>
      </p:grpSp>
      <p:sp>
        <p:nvSpPr>
          <p:cNvPr name="Freeform 15" id="15"/>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619125" y="424335"/>
            <a:ext cx="3898900" cy="4762500"/>
            <a:chOff x="0" y="0"/>
            <a:chExt cx="1026871" cy="1254321"/>
          </a:xfrm>
        </p:grpSpPr>
        <p:sp>
          <p:nvSpPr>
            <p:cNvPr name="Freeform 3" id="3"/>
            <p:cNvSpPr/>
            <p:nvPr/>
          </p:nvSpPr>
          <p:spPr>
            <a:xfrm flipH="false" flipV="false" rot="0">
              <a:off x="0" y="0"/>
              <a:ext cx="1026871" cy="1254321"/>
            </a:xfrm>
            <a:custGeom>
              <a:avLst/>
              <a:gdLst/>
              <a:ahLst/>
              <a:cxnLst/>
              <a:rect r="r" b="b" t="t" l="l"/>
              <a:pathLst>
                <a:path h="1254321" w="1026871">
                  <a:moveTo>
                    <a:pt x="0" y="0"/>
                  </a:moveTo>
                  <a:lnTo>
                    <a:pt x="1026871" y="0"/>
                  </a:lnTo>
                  <a:lnTo>
                    <a:pt x="1026871" y="1254321"/>
                  </a:lnTo>
                  <a:lnTo>
                    <a:pt x="0" y="1254321"/>
                  </a:lnTo>
                  <a:close/>
                </a:path>
              </a:pathLst>
            </a:custGeom>
            <a:solidFill>
              <a:srgbClr val="DBEC5B"/>
            </a:solidFill>
          </p:spPr>
        </p:sp>
        <p:sp>
          <p:nvSpPr>
            <p:cNvPr name="TextBox 4" id="4"/>
            <p:cNvSpPr txBox="true"/>
            <p:nvPr/>
          </p:nvSpPr>
          <p:spPr>
            <a:xfrm>
              <a:off x="0" y="-38100"/>
              <a:ext cx="1026871" cy="129242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857250" y="662460"/>
            <a:ext cx="3898900" cy="4747037"/>
          </a:xfrm>
          <a:custGeom>
            <a:avLst/>
            <a:gdLst/>
            <a:ahLst/>
            <a:cxnLst/>
            <a:rect r="r" b="b" t="t" l="l"/>
            <a:pathLst>
              <a:path h="4747037" w="3898900">
                <a:moveTo>
                  <a:pt x="0" y="0"/>
                </a:moveTo>
                <a:lnTo>
                  <a:pt x="3898900" y="0"/>
                </a:lnTo>
                <a:lnTo>
                  <a:pt x="3898900" y="4747037"/>
                </a:lnTo>
                <a:lnTo>
                  <a:pt x="0" y="4747037"/>
                </a:lnTo>
                <a:lnTo>
                  <a:pt x="0" y="0"/>
                </a:lnTo>
                <a:close/>
              </a:path>
            </a:pathLst>
          </a:custGeom>
          <a:blipFill>
            <a:blip r:embed="rId2"/>
            <a:stretch>
              <a:fillRect l="0" t="0" r="0" b="0"/>
            </a:stretch>
          </a:blipFill>
        </p:spPr>
      </p:sp>
      <p:grpSp>
        <p:nvGrpSpPr>
          <p:cNvPr name="Group 6" id="6"/>
          <p:cNvGrpSpPr/>
          <p:nvPr/>
        </p:nvGrpSpPr>
        <p:grpSpPr>
          <a:xfrm rot="0">
            <a:off x="5877926" y="2916916"/>
            <a:ext cx="11512281" cy="1573530"/>
            <a:chOff x="0" y="0"/>
            <a:chExt cx="15349709" cy="2098040"/>
          </a:xfrm>
        </p:grpSpPr>
        <p:sp>
          <p:nvSpPr>
            <p:cNvPr name="TextBox 7" id="7"/>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8" id="8"/>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Josh Lacey</a:t>
              </a:r>
            </a:p>
            <a:p>
              <a:pPr algn="l">
                <a:lnSpc>
                  <a:spcPts val="6719"/>
                </a:lnSpc>
              </a:pPr>
              <a:r>
                <a:rPr lang="en-US" sz="4800" spc="432">
                  <a:solidFill>
                    <a:srgbClr val="001E3D"/>
                  </a:solidFill>
                  <a:latin typeface="Arsenal"/>
                  <a:ea typeface="Arsenal"/>
                  <a:cs typeface="Arsenal"/>
                  <a:sym typeface="Arsenal"/>
                </a:rPr>
                <a:t>Momoko Abe</a:t>
              </a:r>
            </a:p>
          </p:txBody>
        </p:sp>
      </p:grpSp>
      <p:sp>
        <p:nvSpPr>
          <p:cNvPr name="TextBox 9" id="9"/>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32p</a:t>
            </a:r>
          </a:p>
          <a:p>
            <a:pPr algn="l">
              <a:lnSpc>
                <a:spcPts val="4479"/>
              </a:lnSpc>
            </a:pPr>
            <a:r>
              <a:rPr lang="en-US" sz="3199" spc="287">
                <a:solidFill>
                  <a:srgbClr val="DC1877"/>
                </a:solidFill>
                <a:latin typeface="Arsenal"/>
                <a:ea typeface="Arsenal"/>
                <a:cs typeface="Arsenal"/>
                <a:sym typeface="Arsenal"/>
              </a:rPr>
              <a:t>AR: none as of 9/2024</a:t>
            </a:r>
          </a:p>
        </p:txBody>
      </p:sp>
      <p:sp>
        <p:nvSpPr>
          <p:cNvPr name="TextBox 10" id="10"/>
          <p:cNvSpPr txBox="true"/>
          <p:nvPr/>
        </p:nvSpPr>
        <p:spPr>
          <a:xfrm rot="0">
            <a:off x="619125" y="5986746"/>
            <a:ext cx="17090855" cy="2344420"/>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Potatoes can't do anything a pet should. They can't learn tricks, go for walks, or snuggle up with Albert.</a:t>
            </a:r>
          </a:p>
          <a:p>
            <a:pPr algn="l" marL="0" indent="0" lvl="0">
              <a:lnSpc>
                <a:spcPts val="3079"/>
              </a:lnSpc>
              <a:spcBef>
                <a:spcPct val="0"/>
              </a:spcBef>
            </a:pPr>
          </a:p>
          <a:p>
            <a:pPr algn="l" marL="0" indent="0" lvl="0">
              <a:lnSpc>
                <a:spcPts val="3079"/>
              </a:lnSpc>
              <a:spcBef>
                <a:spcPct val="0"/>
              </a:spcBef>
            </a:pPr>
            <a:r>
              <a:rPr lang="en-US" sz="2199" strike="noStrike" u="none">
                <a:solidFill>
                  <a:srgbClr val="001E3D"/>
                </a:solidFill>
                <a:latin typeface="Poppins"/>
                <a:ea typeface="Poppins"/>
                <a:cs typeface="Poppins"/>
                <a:sym typeface="Poppins"/>
              </a:rPr>
              <a:t>But to Albert's surprise, his potato begins to grow on him, and soon he can't imagine having any other pet.</a:t>
            </a:r>
          </a:p>
          <a:p>
            <a:pPr algn="l" marL="0" indent="0" lvl="0">
              <a:lnSpc>
                <a:spcPts val="3079"/>
              </a:lnSpc>
              <a:spcBef>
                <a:spcPct val="0"/>
              </a:spcBef>
            </a:pPr>
          </a:p>
          <a:p>
            <a:pPr algn="l" marL="0" indent="0" lvl="0">
              <a:lnSpc>
                <a:spcPts val="3079"/>
              </a:lnSpc>
              <a:spcBef>
                <a:spcPct val="0"/>
              </a:spcBef>
            </a:pPr>
            <a:r>
              <a:rPr lang="en-US" sz="2199" strike="noStrike" u="none">
                <a:solidFill>
                  <a:srgbClr val="001E3D"/>
                </a:solidFill>
                <a:latin typeface="Poppins"/>
                <a:ea typeface="Poppins"/>
                <a:cs typeface="Poppins"/>
                <a:sym typeface="Poppins"/>
              </a:rPr>
              <a:t>When the potato begins to rot, Albert is devastated. He buries it in his garden, and with a lot of care and a bit of patience, he discovers that his potato can do a great trick after all . . .</a:t>
            </a:r>
          </a:p>
        </p:txBody>
      </p:sp>
      <p:sp>
        <p:nvSpPr>
          <p:cNvPr name="TextBox 11" id="11"/>
          <p:cNvSpPr txBox="true"/>
          <p:nvPr/>
        </p:nvSpPr>
        <p:spPr>
          <a:xfrm rot="0">
            <a:off x="5877926" y="462435"/>
            <a:ext cx="7166059"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THE PET POTATO</a:t>
            </a:r>
          </a:p>
        </p:txBody>
      </p:sp>
      <p:sp>
        <p:nvSpPr>
          <p:cNvPr name="Freeform 12" id="12"/>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1028700" y="574561"/>
            <a:ext cx="3392549" cy="4747037"/>
            <a:chOff x="0" y="0"/>
            <a:chExt cx="893511" cy="1250249"/>
          </a:xfrm>
        </p:grpSpPr>
        <p:sp>
          <p:nvSpPr>
            <p:cNvPr name="Freeform 3" id="3"/>
            <p:cNvSpPr/>
            <p:nvPr/>
          </p:nvSpPr>
          <p:spPr>
            <a:xfrm flipH="false" flipV="false" rot="0">
              <a:off x="0" y="0"/>
              <a:ext cx="893511" cy="1250248"/>
            </a:xfrm>
            <a:custGeom>
              <a:avLst/>
              <a:gdLst/>
              <a:ahLst/>
              <a:cxnLst/>
              <a:rect r="r" b="b" t="t" l="l"/>
              <a:pathLst>
                <a:path h="1250248" w="893511">
                  <a:moveTo>
                    <a:pt x="0" y="0"/>
                  </a:moveTo>
                  <a:lnTo>
                    <a:pt x="893511" y="0"/>
                  </a:lnTo>
                  <a:lnTo>
                    <a:pt x="893511" y="1250248"/>
                  </a:lnTo>
                  <a:lnTo>
                    <a:pt x="0" y="1250248"/>
                  </a:lnTo>
                  <a:close/>
                </a:path>
              </a:pathLst>
            </a:custGeom>
            <a:solidFill>
              <a:srgbClr val="DBEC5B"/>
            </a:solidFill>
          </p:spPr>
        </p:sp>
        <p:sp>
          <p:nvSpPr>
            <p:cNvPr name="TextBox 4" id="4"/>
            <p:cNvSpPr txBox="true"/>
            <p:nvPr/>
          </p:nvSpPr>
          <p:spPr>
            <a:xfrm>
              <a:off x="0" y="-38100"/>
              <a:ext cx="893511" cy="1288349"/>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778599" y="2948080"/>
            <a:ext cx="11512281" cy="1573530"/>
            <a:chOff x="0" y="0"/>
            <a:chExt cx="15349709" cy="2098040"/>
          </a:xfrm>
        </p:grpSpPr>
        <p:sp>
          <p:nvSpPr>
            <p:cNvPr name="TextBox 6" id="6"/>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7" id="7"/>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Remi Lai</a:t>
              </a:r>
            </a:p>
            <a:p>
              <a:pPr algn="l">
                <a:lnSpc>
                  <a:spcPts val="6719"/>
                </a:lnSpc>
              </a:pPr>
              <a:r>
                <a:rPr lang="en-US" sz="4800" spc="432">
                  <a:solidFill>
                    <a:srgbClr val="001E3D"/>
                  </a:solidFill>
                  <a:latin typeface="Arsenal"/>
                  <a:ea typeface="Arsenal"/>
                  <a:cs typeface="Arsenal"/>
                  <a:sym typeface="Arsenal"/>
                </a:rPr>
                <a:t>Remi Lai</a:t>
              </a:r>
            </a:p>
          </p:txBody>
        </p:sp>
      </p:grpSp>
      <p:sp>
        <p:nvSpPr>
          <p:cNvPr name="TextBox 8" id="8"/>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112p</a:t>
            </a:r>
          </a:p>
          <a:p>
            <a:pPr algn="l">
              <a:lnSpc>
                <a:spcPts val="4479"/>
              </a:lnSpc>
            </a:pPr>
            <a:r>
              <a:rPr lang="en-US" sz="3199" spc="287">
                <a:solidFill>
                  <a:srgbClr val="DC1877"/>
                </a:solidFill>
                <a:latin typeface="Arsenal"/>
                <a:ea typeface="Arsenal"/>
                <a:cs typeface="Arsenal"/>
                <a:sym typeface="Arsenal"/>
              </a:rPr>
              <a:t>AR: LG | 2.3 | 0.5 pts</a:t>
            </a:r>
          </a:p>
        </p:txBody>
      </p:sp>
      <p:sp>
        <p:nvSpPr>
          <p:cNvPr name="TextBox 9" id="9"/>
          <p:cNvSpPr txBox="true"/>
          <p:nvPr/>
        </p:nvSpPr>
        <p:spPr>
          <a:xfrm rot="0">
            <a:off x="1028700" y="6192897"/>
            <a:ext cx="16230600" cy="1953895"/>
          </a:xfrm>
          <a:prstGeom prst="rect">
            <a:avLst/>
          </a:prstGeom>
        </p:spPr>
        <p:txBody>
          <a:bodyPr anchor="t" rtlCol="false" tIns="0" lIns="0" bIns="0" rIns="0">
            <a:spAutoFit/>
          </a:bodyPr>
          <a:lstStyle/>
          <a:p>
            <a:pPr algn="l">
              <a:lnSpc>
                <a:spcPts val="3079"/>
              </a:lnSpc>
              <a:spcBef>
                <a:spcPct val="0"/>
              </a:spcBef>
            </a:pPr>
            <a:r>
              <a:rPr lang="en-US" sz="2199">
                <a:solidFill>
                  <a:srgbClr val="001E3D"/>
                </a:solidFill>
                <a:latin typeface="Poppins"/>
                <a:ea typeface="Poppins"/>
                <a:cs typeface="Poppins"/>
                <a:sym typeface="Poppins"/>
              </a:rPr>
              <a:t>Star the Elephant and his herd are searching for a new home. But when Star is separated from his family, he must journey alone into the great unknown. He'll come face to face with giant spiders, the vast ocean beyond his island, and strange humans. Can Star find his way back to his family? In addition to the rich narrative and irresistible art, backmatter will describe the true story that inspired the book, animal facts, and steps kids can take to help protect the environment.</a:t>
            </a:r>
          </a:p>
        </p:txBody>
      </p:sp>
      <p:grpSp>
        <p:nvGrpSpPr>
          <p:cNvPr name="Group 10" id="10"/>
          <p:cNvGrpSpPr/>
          <p:nvPr/>
        </p:nvGrpSpPr>
        <p:grpSpPr>
          <a:xfrm rot="0">
            <a:off x="5778599" y="674712"/>
            <a:ext cx="10809156" cy="1723706"/>
            <a:chOff x="0" y="0"/>
            <a:chExt cx="14412208" cy="2298275"/>
          </a:xfrm>
        </p:grpSpPr>
        <p:sp>
          <p:nvSpPr>
            <p:cNvPr name="TextBox 11" id="11"/>
            <p:cNvSpPr txBox="true"/>
            <p:nvPr/>
          </p:nvSpPr>
          <p:spPr>
            <a:xfrm rot="0">
              <a:off x="0" y="-200025"/>
              <a:ext cx="14412208" cy="165798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SURVIVING THE WILD</a:t>
              </a:r>
            </a:p>
          </p:txBody>
        </p:sp>
        <p:sp>
          <p:nvSpPr>
            <p:cNvPr name="TextBox 12" id="12"/>
            <p:cNvSpPr txBox="true"/>
            <p:nvPr/>
          </p:nvSpPr>
          <p:spPr>
            <a:xfrm rot="0">
              <a:off x="0" y="1244810"/>
              <a:ext cx="11288732" cy="1053465"/>
            </a:xfrm>
            <a:prstGeom prst="rect">
              <a:avLst/>
            </a:prstGeom>
          </p:spPr>
          <p:txBody>
            <a:bodyPr anchor="t" rtlCol="false" tIns="0" lIns="0" bIns="0" rIns="0">
              <a:spAutoFit/>
            </a:bodyPr>
            <a:lstStyle/>
            <a:p>
              <a:pPr algn="l" marL="0" indent="0" lvl="0">
                <a:lnSpc>
                  <a:spcPts val="6719"/>
                </a:lnSpc>
                <a:spcBef>
                  <a:spcPct val="0"/>
                </a:spcBef>
              </a:pPr>
              <a:r>
                <a:rPr lang="en-US" sz="4800" spc="432">
                  <a:solidFill>
                    <a:srgbClr val="001E3D"/>
                  </a:solidFill>
                  <a:latin typeface="Arsenal"/>
                  <a:ea typeface="Arsenal"/>
                  <a:cs typeface="Arsenal"/>
                  <a:sym typeface="Arsenal"/>
                </a:rPr>
                <a:t>STAR THE ELEPHANT</a:t>
              </a:r>
            </a:p>
          </p:txBody>
        </p:sp>
      </p:grpSp>
      <p:sp>
        <p:nvSpPr>
          <p:cNvPr name="Freeform 13" id="13"/>
          <p:cNvSpPr/>
          <p:nvPr/>
        </p:nvSpPr>
        <p:spPr>
          <a:xfrm flipH="false" flipV="false" rot="0">
            <a:off x="1266825" y="812686"/>
            <a:ext cx="3392549" cy="4747037"/>
          </a:xfrm>
          <a:custGeom>
            <a:avLst/>
            <a:gdLst/>
            <a:ahLst/>
            <a:cxnLst/>
            <a:rect r="r" b="b" t="t" l="l"/>
            <a:pathLst>
              <a:path h="4747037" w="3392549">
                <a:moveTo>
                  <a:pt x="0" y="0"/>
                </a:moveTo>
                <a:lnTo>
                  <a:pt x="3392549" y="0"/>
                </a:lnTo>
                <a:lnTo>
                  <a:pt x="3392549" y="4747038"/>
                </a:lnTo>
                <a:lnTo>
                  <a:pt x="0" y="4747038"/>
                </a:lnTo>
                <a:lnTo>
                  <a:pt x="0" y="0"/>
                </a:lnTo>
                <a:close/>
              </a:path>
            </a:pathLst>
          </a:custGeom>
          <a:blipFill>
            <a:blip r:embed="rId2"/>
            <a:stretch>
              <a:fillRect l="0" t="0" r="0" b="0"/>
            </a:stretch>
          </a:blipFill>
        </p:spPr>
      </p:sp>
      <p:sp>
        <p:nvSpPr>
          <p:cNvPr name="Freeform 14" id="14"/>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true" flipV="true" rot="0">
            <a:off x="16103989" y="0"/>
            <a:ext cx="2184011" cy="2184011"/>
          </a:xfrm>
          <a:custGeom>
            <a:avLst/>
            <a:gdLst/>
            <a:ahLst/>
            <a:cxnLst/>
            <a:rect r="r" b="b" t="t" l="l"/>
            <a:pathLst>
              <a:path h="2184011" w="2184011">
                <a:moveTo>
                  <a:pt x="2184011" y="2184011"/>
                </a:moveTo>
                <a:lnTo>
                  <a:pt x="0" y="2184011"/>
                </a:lnTo>
                <a:lnTo>
                  <a:pt x="0" y="0"/>
                </a:lnTo>
                <a:lnTo>
                  <a:pt x="2184011" y="0"/>
                </a:lnTo>
                <a:lnTo>
                  <a:pt x="2184011" y="2184011"/>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669201" y="821055"/>
            <a:ext cx="5000625" cy="4086225"/>
            <a:chOff x="0" y="0"/>
            <a:chExt cx="6667500" cy="5448300"/>
          </a:xfrm>
        </p:grpSpPr>
        <p:grpSp>
          <p:nvGrpSpPr>
            <p:cNvPr name="Group 3" id="3"/>
            <p:cNvGrpSpPr/>
            <p:nvPr/>
          </p:nvGrpSpPr>
          <p:grpSpPr>
            <a:xfrm rot="0">
              <a:off x="0" y="0"/>
              <a:ext cx="6350000" cy="5130800"/>
              <a:chOff x="0" y="0"/>
              <a:chExt cx="1254321" cy="1013491"/>
            </a:xfrm>
          </p:grpSpPr>
          <p:sp>
            <p:nvSpPr>
              <p:cNvPr name="Freeform 4" id="4"/>
              <p:cNvSpPr/>
              <p:nvPr/>
            </p:nvSpPr>
            <p:spPr>
              <a:xfrm flipH="false" flipV="false" rot="0">
                <a:off x="0" y="0"/>
                <a:ext cx="1254321" cy="1013491"/>
              </a:xfrm>
              <a:custGeom>
                <a:avLst/>
                <a:gdLst/>
                <a:ahLst/>
                <a:cxnLst/>
                <a:rect r="r" b="b" t="t" l="l"/>
                <a:pathLst>
                  <a:path h="1013491" w="1254321">
                    <a:moveTo>
                      <a:pt x="0" y="0"/>
                    </a:moveTo>
                    <a:lnTo>
                      <a:pt x="1254321" y="0"/>
                    </a:lnTo>
                    <a:lnTo>
                      <a:pt x="1254321" y="1013491"/>
                    </a:lnTo>
                    <a:lnTo>
                      <a:pt x="0" y="1013491"/>
                    </a:lnTo>
                    <a:close/>
                  </a:path>
                </a:pathLst>
              </a:custGeom>
              <a:solidFill>
                <a:srgbClr val="DBEC5B"/>
              </a:solidFill>
            </p:spPr>
          </p:sp>
          <p:sp>
            <p:nvSpPr>
              <p:cNvPr name="TextBox 5" id="5"/>
              <p:cNvSpPr txBox="true"/>
              <p:nvPr/>
            </p:nvSpPr>
            <p:spPr>
              <a:xfrm>
                <a:off x="0" y="-38100"/>
                <a:ext cx="1254321" cy="10515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317500" y="317500"/>
              <a:ext cx="6350000" cy="5130800"/>
            </a:xfrm>
            <a:custGeom>
              <a:avLst/>
              <a:gdLst/>
              <a:ahLst/>
              <a:cxnLst/>
              <a:rect r="r" b="b" t="t" l="l"/>
              <a:pathLst>
                <a:path h="5130800" w="6350000">
                  <a:moveTo>
                    <a:pt x="0" y="0"/>
                  </a:moveTo>
                  <a:lnTo>
                    <a:pt x="6350000" y="0"/>
                  </a:lnTo>
                  <a:lnTo>
                    <a:pt x="6350000" y="5130800"/>
                  </a:lnTo>
                  <a:lnTo>
                    <a:pt x="0" y="5130800"/>
                  </a:lnTo>
                  <a:lnTo>
                    <a:pt x="0" y="0"/>
                  </a:lnTo>
                  <a:close/>
                </a:path>
              </a:pathLst>
            </a:custGeom>
            <a:blipFill>
              <a:blip r:embed="rId2"/>
              <a:stretch>
                <a:fillRect l="0" t="0" r="0" b="0"/>
              </a:stretch>
            </a:blipFill>
          </p:spPr>
        </p:sp>
      </p:grpSp>
      <p:sp>
        <p:nvSpPr>
          <p:cNvPr name="TextBox 7" id="7"/>
          <p:cNvSpPr txBox="true"/>
          <p:nvPr/>
        </p:nvSpPr>
        <p:spPr>
          <a:xfrm rot="0">
            <a:off x="1028700" y="5947727"/>
            <a:ext cx="16230600" cy="1953895"/>
          </a:xfrm>
          <a:prstGeom prst="rect">
            <a:avLst/>
          </a:prstGeom>
        </p:spPr>
        <p:txBody>
          <a:bodyPr anchor="t" rtlCol="false" tIns="0" lIns="0" bIns="0" rIns="0">
            <a:spAutoFit/>
          </a:bodyPr>
          <a:lstStyle/>
          <a:p>
            <a:pPr algn="l">
              <a:lnSpc>
                <a:spcPts val="3079"/>
              </a:lnSpc>
              <a:spcBef>
                <a:spcPct val="0"/>
              </a:spcBef>
            </a:pPr>
            <a:r>
              <a:rPr lang="en-US" sz="2199">
                <a:solidFill>
                  <a:srgbClr val="001E3D"/>
                </a:solidFill>
                <a:latin typeface="Poppins"/>
                <a:ea typeface="Poppins"/>
                <a:cs typeface="Poppins"/>
                <a:sym typeface="Poppins"/>
              </a:rPr>
              <a:t>A small but mighty bird declares it is a dinosaur! But no one believes that dinosaurs still exist. How can it be a dinosaur when it is so little? Dinosaurs didn’t have feathers . . . or did they? This tiny dino is here to explain to its animal friends that birds are, in fact, dinosaurs, and all creatures are connected to one big animal family. With a playful ensemble of animal characters and dynamic bursts of dialogue, celebrated author and illustrator Deborah Freedman has created a spirited and informative picture book for dinosaur lovers of all ages.</a:t>
            </a:r>
          </a:p>
        </p:txBody>
      </p:sp>
      <p:grpSp>
        <p:nvGrpSpPr>
          <p:cNvPr name="Group 8" id="8"/>
          <p:cNvGrpSpPr/>
          <p:nvPr/>
        </p:nvGrpSpPr>
        <p:grpSpPr>
          <a:xfrm rot="0">
            <a:off x="6445448" y="3322479"/>
            <a:ext cx="11512281" cy="1573530"/>
            <a:chOff x="0" y="0"/>
            <a:chExt cx="15349709" cy="2098040"/>
          </a:xfrm>
        </p:grpSpPr>
        <p:sp>
          <p:nvSpPr>
            <p:cNvPr name="TextBox 9" id="9"/>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10" id="10"/>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Deborah Freedman</a:t>
              </a:r>
            </a:p>
            <a:p>
              <a:pPr algn="l">
                <a:lnSpc>
                  <a:spcPts val="6719"/>
                </a:lnSpc>
              </a:pPr>
              <a:r>
                <a:rPr lang="en-US" sz="4800" spc="432">
                  <a:solidFill>
                    <a:srgbClr val="001E3D"/>
                  </a:solidFill>
                  <a:latin typeface="Arsenal"/>
                  <a:ea typeface="Arsenal"/>
                  <a:cs typeface="Arsenal"/>
                  <a:sym typeface="Arsenal"/>
                </a:rPr>
                <a:t>Deborah Freedman</a:t>
              </a:r>
            </a:p>
          </p:txBody>
        </p:sp>
      </p:grpSp>
      <p:sp>
        <p:nvSpPr>
          <p:cNvPr name="TextBox 11" id="11"/>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40p</a:t>
            </a:r>
          </a:p>
          <a:p>
            <a:pPr algn="l">
              <a:lnSpc>
                <a:spcPts val="4479"/>
              </a:lnSpc>
            </a:pPr>
            <a:r>
              <a:rPr lang="en-US" sz="3199" spc="287">
                <a:solidFill>
                  <a:srgbClr val="DC1877"/>
                </a:solidFill>
                <a:latin typeface="Arsenal"/>
                <a:ea typeface="Arsenal"/>
                <a:cs typeface="Arsenal"/>
                <a:sym typeface="Arsenal"/>
              </a:rPr>
              <a:t>AR: LG | 2.0 | 0.5 pts </a:t>
            </a:r>
          </a:p>
        </p:txBody>
      </p:sp>
      <p:sp>
        <p:nvSpPr>
          <p:cNvPr name="TextBox 12" id="12"/>
          <p:cNvSpPr txBox="true"/>
          <p:nvPr/>
        </p:nvSpPr>
        <p:spPr>
          <a:xfrm rot="0">
            <a:off x="6445448" y="920115"/>
            <a:ext cx="4435207"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TINY DINO</a:t>
            </a:r>
          </a:p>
        </p:txBody>
      </p:sp>
      <p:sp>
        <p:nvSpPr>
          <p:cNvPr name="Freeform 13" id="13"/>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Freeform 2" id="2"/>
          <p:cNvSpPr/>
          <p:nvPr/>
        </p:nvSpPr>
        <p:spPr>
          <a:xfrm flipH="false" flipV="false" rot="0">
            <a:off x="11068050" y="2109003"/>
            <a:ext cx="6191250" cy="2356501"/>
          </a:xfrm>
          <a:custGeom>
            <a:avLst/>
            <a:gdLst/>
            <a:ahLst/>
            <a:cxnLst/>
            <a:rect r="r" b="b" t="t" l="l"/>
            <a:pathLst>
              <a:path h="2356501" w="6191250">
                <a:moveTo>
                  <a:pt x="0" y="0"/>
                </a:moveTo>
                <a:lnTo>
                  <a:pt x="6191250" y="0"/>
                </a:lnTo>
                <a:lnTo>
                  <a:pt x="6191250" y="2356501"/>
                </a:lnTo>
                <a:lnTo>
                  <a:pt x="0" y="2356501"/>
                </a:lnTo>
                <a:lnTo>
                  <a:pt x="0" y="0"/>
                </a:lnTo>
                <a:close/>
              </a:path>
            </a:pathLst>
          </a:custGeom>
          <a:blipFill>
            <a:blip r:embed="rId2"/>
            <a:stretch>
              <a:fillRect l="0" t="0" r="0" b="0"/>
            </a:stretch>
          </a:blipFill>
        </p:spPr>
      </p:sp>
      <p:sp>
        <p:nvSpPr>
          <p:cNvPr name="Freeform 3" id="3"/>
          <p:cNvSpPr/>
          <p:nvPr/>
        </p:nvSpPr>
        <p:spPr>
          <a:xfrm flipH="false" flipV="false" rot="0">
            <a:off x="11068050" y="7035372"/>
            <a:ext cx="6191250" cy="2128242"/>
          </a:xfrm>
          <a:custGeom>
            <a:avLst/>
            <a:gdLst/>
            <a:ahLst/>
            <a:cxnLst/>
            <a:rect r="r" b="b" t="t" l="l"/>
            <a:pathLst>
              <a:path h="2128242" w="6191250">
                <a:moveTo>
                  <a:pt x="0" y="0"/>
                </a:moveTo>
                <a:lnTo>
                  <a:pt x="6191250" y="0"/>
                </a:lnTo>
                <a:lnTo>
                  <a:pt x="6191250" y="2128242"/>
                </a:lnTo>
                <a:lnTo>
                  <a:pt x="0" y="2128242"/>
                </a:lnTo>
                <a:lnTo>
                  <a:pt x="0" y="0"/>
                </a:lnTo>
                <a:close/>
              </a:path>
            </a:pathLst>
          </a:custGeom>
          <a:blipFill>
            <a:blip r:embed="rId3"/>
            <a:stretch>
              <a:fillRect l="0" t="0" r="0" b="0"/>
            </a:stretch>
          </a:blipFill>
        </p:spPr>
      </p:sp>
      <p:sp>
        <p:nvSpPr>
          <p:cNvPr name="Freeform 4" id="4"/>
          <p:cNvSpPr/>
          <p:nvPr/>
        </p:nvSpPr>
        <p:spPr>
          <a:xfrm flipH="false" flipV="false" rot="0">
            <a:off x="5810250" y="4884555"/>
            <a:ext cx="6667500" cy="1633538"/>
          </a:xfrm>
          <a:custGeom>
            <a:avLst/>
            <a:gdLst/>
            <a:ahLst/>
            <a:cxnLst/>
            <a:rect r="r" b="b" t="t" l="l"/>
            <a:pathLst>
              <a:path h="1633538" w="6667500">
                <a:moveTo>
                  <a:pt x="0" y="0"/>
                </a:moveTo>
                <a:lnTo>
                  <a:pt x="6667500" y="0"/>
                </a:lnTo>
                <a:lnTo>
                  <a:pt x="6667500" y="1633537"/>
                </a:lnTo>
                <a:lnTo>
                  <a:pt x="0" y="1633537"/>
                </a:lnTo>
                <a:lnTo>
                  <a:pt x="0" y="0"/>
                </a:lnTo>
                <a:close/>
              </a:path>
            </a:pathLst>
          </a:custGeom>
          <a:blipFill>
            <a:blip r:embed="rId4"/>
            <a:stretch>
              <a:fillRect l="0" t="0" r="0" b="0"/>
            </a:stretch>
          </a:blipFill>
        </p:spPr>
      </p:sp>
      <p:sp>
        <p:nvSpPr>
          <p:cNvPr name="TextBox 5" id="5"/>
          <p:cNvSpPr txBox="true"/>
          <p:nvPr/>
        </p:nvSpPr>
        <p:spPr>
          <a:xfrm rot="0">
            <a:off x="3660363" y="281940"/>
            <a:ext cx="10967274" cy="1293495"/>
          </a:xfrm>
          <a:prstGeom prst="rect">
            <a:avLst/>
          </a:prstGeom>
        </p:spPr>
        <p:txBody>
          <a:bodyPr anchor="t" rtlCol="false" tIns="0" lIns="0" bIns="0" rIns="0">
            <a:spAutoFit/>
          </a:bodyPr>
          <a:lstStyle/>
          <a:p>
            <a:pPr algn="l">
              <a:lnSpc>
                <a:spcPts val="10080"/>
              </a:lnSpc>
            </a:pPr>
            <a:r>
              <a:rPr lang="en-US" b="true" sz="7200">
                <a:solidFill>
                  <a:srgbClr val="001E3D"/>
                </a:solidFill>
                <a:latin typeface="Poppins Bold"/>
                <a:ea typeface="Poppins Bold"/>
                <a:cs typeface="Poppins Bold"/>
                <a:sym typeface="Poppins Bold"/>
              </a:rPr>
              <a:t>LYRC IS SPONSORED BY: </a:t>
            </a:r>
          </a:p>
        </p:txBody>
      </p:sp>
      <p:sp>
        <p:nvSpPr>
          <p:cNvPr name="Freeform 6" id="6"/>
          <p:cNvSpPr/>
          <p:nvPr/>
        </p:nvSpPr>
        <p:spPr>
          <a:xfrm flipH="false" flipV="false" rot="0">
            <a:off x="1028700" y="2350827"/>
            <a:ext cx="6191250" cy="1872853"/>
          </a:xfrm>
          <a:custGeom>
            <a:avLst/>
            <a:gdLst/>
            <a:ahLst/>
            <a:cxnLst/>
            <a:rect r="r" b="b" t="t" l="l"/>
            <a:pathLst>
              <a:path h="1872853" w="6191250">
                <a:moveTo>
                  <a:pt x="0" y="0"/>
                </a:moveTo>
                <a:lnTo>
                  <a:pt x="6191250" y="0"/>
                </a:lnTo>
                <a:lnTo>
                  <a:pt x="6191250" y="1872853"/>
                </a:lnTo>
                <a:lnTo>
                  <a:pt x="0" y="1872853"/>
                </a:lnTo>
                <a:lnTo>
                  <a:pt x="0" y="0"/>
                </a:lnTo>
                <a:close/>
              </a:path>
            </a:pathLst>
          </a:custGeom>
          <a:blipFill>
            <a:blip r:embed="rId5"/>
            <a:stretch>
              <a:fillRect l="0" t="0" r="0" b="0"/>
            </a:stretch>
          </a:blipFill>
        </p:spPr>
      </p:sp>
      <p:sp>
        <p:nvSpPr>
          <p:cNvPr name="TextBox 7" id="7"/>
          <p:cNvSpPr txBox="true"/>
          <p:nvPr/>
        </p:nvSpPr>
        <p:spPr>
          <a:xfrm rot="0">
            <a:off x="1028700" y="6851419"/>
            <a:ext cx="6191250" cy="2410424"/>
          </a:xfrm>
          <a:prstGeom prst="rect">
            <a:avLst/>
          </a:prstGeom>
        </p:spPr>
        <p:txBody>
          <a:bodyPr anchor="t" rtlCol="false" tIns="0" lIns="0" bIns="0" rIns="0">
            <a:spAutoFit/>
          </a:bodyPr>
          <a:lstStyle/>
          <a:p>
            <a:pPr algn="l">
              <a:lnSpc>
                <a:spcPts val="6441"/>
              </a:lnSpc>
            </a:pPr>
            <a:r>
              <a:rPr lang="en-US" sz="4600" spc="414">
                <a:solidFill>
                  <a:srgbClr val="001E3D"/>
                </a:solidFill>
                <a:latin typeface="Arsenal"/>
                <a:ea typeface="Arsenal"/>
                <a:cs typeface="Arsenal"/>
                <a:sym typeface="Arsenal"/>
              </a:rPr>
              <a:t>Louisiana Chapters of </a:t>
            </a:r>
          </a:p>
          <a:p>
            <a:pPr algn="l">
              <a:lnSpc>
                <a:spcPts val="6441"/>
              </a:lnSpc>
            </a:pPr>
            <a:r>
              <a:rPr lang="en-US" sz="4600" spc="414" b="true">
                <a:solidFill>
                  <a:srgbClr val="001E3D"/>
                </a:solidFill>
                <a:latin typeface="Arsenal Bold"/>
                <a:ea typeface="Arsenal Bold"/>
                <a:cs typeface="Arsenal Bold"/>
                <a:sym typeface="Arsenal Bold"/>
              </a:rPr>
              <a:t>Delta Sigma Theta</a:t>
            </a:r>
            <a:r>
              <a:rPr lang="en-US" sz="4600" spc="414">
                <a:solidFill>
                  <a:srgbClr val="001E3D"/>
                </a:solidFill>
                <a:latin typeface="Arsenal"/>
                <a:ea typeface="Arsenal"/>
                <a:cs typeface="Arsenal"/>
                <a:sym typeface="Arsenal"/>
              </a:rPr>
              <a:t> </a:t>
            </a:r>
          </a:p>
          <a:p>
            <a:pPr algn="l">
              <a:lnSpc>
                <a:spcPts val="6441"/>
              </a:lnSpc>
              <a:spcBef>
                <a:spcPct val="0"/>
              </a:spcBef>
            </a:pPr>
            <a:r>
              <a:rPr lang="en-US" sz="4600" spc="414">
                <a:solidFill>
                  <a:srgbClr val="001E3D"/>
                </a:solidFill>
                <a:latin typeface="Arsenal"/>
                <a:ea typeface="Arsenal"/>
                <a:cs typeface="Arsenal"/>
                <a:sym typeface="Arsenal"/>
              </a:rPr>
              <a:t>Sorority, Inc.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403528" y="400050"/>
            <a:ext cx="4048125" cy="4969085"/>
            <a:chOff x="0" y="0"/>
            <a:chExt cx="5397500" cy="6625447"/>
          </a:xfrm>
        </p:grpSpPr>
        <p:grpSp>
          <p:nvGrpSpPr>
            <p:cNvPr name="Group 3" id="3"/>
            <p:cNvGrpSpPr/>
            <p:nvPr/>
          </p:nvGrpSpPr>
          <p:grpSpPr>
            <a:xfrm rot="0">
              <a:off x="0" y="0"/>
              <a:ext cx="5096991" cy="6307947"/>
              <a:chOff x="0" y="0"/>
              <a:chExt cx="1006813" cy="1246014"/>
            </a:xfrm>
          </p:grpSpPr>
          <p:sp>
            <p:nvSpPr>
              <p:cNvPr name="Freeform 4" id="4"/>
              <p:cNvSpPr/>
              <p:nvPr/>
            </p:nvSpPr>
            <p:spPr>
              <a:xfrm flipH="false" flipV="false" rot="0">
                <a:off x="0" y="0"/>
                <a:ext cx="1006813" cy="1246014"/>
              </a:xfrm>
              <a:custGeom>
                <a:avLst/>
                <a:gdLst/>
                <a:ahLst/>
                <a:cxnLst/>
                <a:rect r="r" b="b" t="t" l="l"/>
                <a:pathLst>
                  <a:path h="1246014" w="1006813">
                    <a:moveTo>
                      <a:pt x="0" y="0"/>
                    </a:moveTo>
                    <a:lnTo>
                      <a:pt x="1006813" y="0"/>
                    </a:lnTo>
                    <a:lnTo>
                      <a:pt x="1006813" y="1246014"/>
                    </a:lnTo>
                    <a:lnTo>
                      <a:pt x="0" y="1246014"/>
                    </a:lnTo>
                    <a:close/>
                  </a:path>
                </a:pathLst>
              </a:custGeom>
              <a:solidFill>
                <a:srgbClr val="DBEC5B"/>
              </a:solidFill>
            </p:spPr>
          </p:sp>
          <p:sp>
            <p:nvSpPr>
              <p:cNvPr name="TextBox 5" id="5"/>
              <p:cNvSpPr txBox="true"/>
              <p:nvPr/>
            </p:nvSpPr>
            <p:spPr>
              <a:xfrm>
                <a:off x="0" y="-38100"/>
                <a:ext cx="1006813" cy="1284114"/>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317500" y="317500"/>
              <a:ext cx="5080000" cy="6307947"/>
            </a:xfrm>
            <a:custGeom>
              <a:avLst/>
              <a:gdLst/>
              <a:ahLst/>
              <a:cxnLst/>
              <a:rect r="r" b="b" t="t" l="l"/>
              <a:pathLst>
                <a:path h="6307947" w="5080000">
                  <a:moveTo>
                    <a:pt x="0" y="0"/>
                  </a:moveTo>
                  <a:lnTo>
                    <a:pt x="5080000" y="0"/>
                  </a:lnTo>
                  <a:lnTo>
                    <a:pt x="5080000" y="6307947"/>
                  </a:lnTo>
                  <a:lnTo>
                    <a:pt x="0" y="6307947"/>
                  </a:lnTo>
                  <a:lnTo>
                    <a:pt x="0" y="0"/>
                  </a:lnTo>
                  <a:close/>
                </a:path>
              </a:pathLst>
            </a:custGeom>
            <a:blipFill>
              <a:blip r:embed="rId2"/>
              <a:stretch>
                <a:fillRect l="0" t="0" r="0" b="0"/>
              </a:stretch>
            </a:blipFill>
          </p:spPr>
        </p:sp>
      </p:grpSp>
      <p:sp>
        <p:nvSpPr>
          <p:cNvPr name="TextBox 7" id="7"/>
          <p:cNvSpPr txBox="true"/>
          <p:nvPr/>
        </p:nvSpPr>
        <p:spPr>
          <a:xfrm rot="0">
            <a:off x="5120127" y="651701"/>
            <a:ext cx="11754743"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ACORN WAS A LITTLE WILD </a:t>
            </a:r>
          </a:p>
        </p:txBody>
      </p:sp>
      <p:grpSp>
        <p:nvGrpSpPr>
          <p:cNvPr name="Group 8" id="8"/>
          <p:cNvGrpSpPr/>
          <p:nvPr/>
        </p:nvGrpSpPr>
        <p:grpSpPr>
          <a:xfrm rot="0">
            <a:off x="5120127" y="2884593"/>
            <a:ext cx="11512281" cy="1573530"/>
            <a:chOff x="0" y="0"/>
            <a:chExt cx="15349709" cy="2098040"/>
          </a:xfrm>
        </p:grpSpPr>
        <p:sp>
          <p:nvSpPr>
            <p:cNvPr name="TextBox 9" id="9"/>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10" id="10"/>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Jen Arena</a:t>
              </a:r>
            </a:p>
            <a:p>
              <a:pPr algn="l">
                <a:lnSpc>
                  <a:spcPts val="6719"/>
                </a:lnSpc>
              </a:pPr>
              <a:r>
                <a:rPr lang="en-US" sz="4800" spc="432">
                  <a:solidFill>
                    <a:srgbClr val="001E3D"/>
                  </a:solidFill>
                  <a:latin typeface="Arsenal"/>
                  <a:ea typeface="Arsenal"/>
                  <a:cs typeface="Arsenal"/>
                  <a:sym typeface="Arsenal"/>
                </a:rPr>
                <a:t>Jessica Gibson</a:t>
              </a:r>
            </a:p>
          </p:txBody>
        </p:sp>
      </p:grpSp>
      <p:sp>
        <p:nvSpPr>
          <p:cNvPr name="TextBox 11" id="11"/>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40p</a:t>
            </a:r>
          </a:p>
          <a:p>
            <a:pPr algn="l">
              <a:lnSpc>
                <a:spcPts val="4479"/>
              </a:lnSpc>
            </a:pPr>
            <a:r>
              <a:rPr lang="en-US" sz="3199" spc="287">
                <a:solidFill>
                  <a:srgbClr val="DC1877"/>
                </a:solidFill>
                <a:latin typeface="Arsenal"/>
                <a:ea typeface="Arsenal"/>
                <a:cs typeface="Arsenal"/>
                <a:sym typeface="Arsenal"/>
              </a:rPr>
              <a:t>AR: LG | 3.2 | 0.5 pts </a:t>
            </a:r>
          </a:p>
        </p:txBody>
      </p:sp>
      <p:sp>
        <p:nvSpPr>
          <p:cNvPr name="TextBox 12" id="12"/>
          <p:cNvSpPr txBox="true"/>
          <p:nvPr/>
        </p:nvSpPr>
        <p:spPr>
          <a:xfrm rot="0">
            <a:off x="1028700" y="5952416"/>
            <a:ext cx="16230600" cy="2344420"/>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Acorn is a little wild, and from his oak tree perch, he longs for adventure. When he’s the first of his friends to jump off the oak tree, he’s on his way into the wide world, full of new experiences that fill his little heart with excitement!</a:t>
            </a:r>
          </a:p>
          <a:p>
            <a:pPr algn="l" marL="0" indent="0" lvl="0">
              <a:lnSpc>
                <a:spcPts val="3079"/>
              </a:lnSpc>
              <a:spcBef>
                <a:spcPct val="0"/>
              </a:spcBef>
            </a:pPr>
          </a:p>
          <a:p>
            <a:pPr algn="l" marL="0" indent="0" lvl="0">
              <a:lnSpc>
                <a:spcPts val="3079"/>
              </a:lnSpc>
              <a:spcBef>
                <a:spcPct val="0"/>
              </a:spcBef>
            </a:pPr>
            <a:r>
              <a:rPr lang="en-US" sz="2199" strike="noStrike" u="none">
                <a:solidFill>
                  <a:srgbClr val="001E3D"/>
                </a:solidFill>
                <a:latin typeface="Poppins"/>
                <a:ea typeface="Poppins"/>
                <a:cs typeface="Poppins"/>
                <a:sym typeface="Poppins"/>
              </a:rPr>
              <a:t>But when a squirrel buries Acorn deep underground, the thrill-seeking Acorn finds himself forced to stay still, in the darkness, for a long time. To turn this biggest setback into a wild adventure, Acorn may have to change from the inside out.</a:t>
            </a:r>
          </a:p>
        </p:txBody>
      </p:sp>
      <p:sp>
        <p:nvSpPr>
          <p:cNvPr name="Freeform 13" id="13"/>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true" flipV="true" rot="0">
            <a:off x="16103989" y="0"/>
            <a:ext cx="2184011" cy="2184011"/>
          </a:xfrm>
          <a:custGeom>
            <a:avLst/>
            <a:gdLst/>
            <a:ahLst/>
            <a:cxnLst/>
            <a:rect r="r" b="b" t="t" l="l"/>
            <a:pathLst>
              <a:path h="2184011" w="2184011">
                <a:moveTo>
                  <a:pt x="2184011" y="2184011"/>
                </a:moveTo>
                <a:lnTo>
                  <a:pt x="0" y="2184011"/>
                </a:lnTo>
                <a:lnTo>
                  <a:pt x="0" y="0"/>
                </a:lnTo>
                <a:lnTo>
                  <a:pt x="2184011" y="0"/>
                </a:lnTo>
                <a:lnTo>
                  <a:pt x="2184011" y="2184011"/>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4973863" y="3333750"/>
            <a:ext cx="11512281" cy="1573530"/>
            <a:chOff x="0" y="0"/>
            <a:chExt cx="15349709" cy="2098040"/>
          </a:xfrm>
        </p:grpSpPr>
        <p:sp>
          <p:nvSpPr>
            <p:cNvPr name="TextBox 3" id="3"/>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4" id="4"/>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Kallie George</a:t>
              </a:r>
            </a:p>
            <a:p>
              <a:pPr algn="l">
                <a:lnSpc>
                  <a:spcPts val="6719"/>
                </a:lnSpc>
              </a:pPr>
              <a:r>
                <a:rPr lang="en-US" sz="4800" spc="432">
                  <a:solidFill>
                    <a:srgbClr val="001E3D"/>
                  </a:solidFill>
                  <a:latin typeface="Arsenal"/>
                  <a:ea typeface="Arsenal"/>
                  <a:cs typeface="Arsenal"/>
                  <a:sym typeface="Arsenal"/>
                </a:rPr>
                <a:t>Lorena Alvarez Gómez</a:t>
              </a:r>
            </a:p>
          </p:txBody>
        </p:sp>
      </p:grpSp>
      <p:sp>
        <p:nvSpPr>
          <p:cNvPr name="TextBox 5" id="5"/>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fantasy | 80p</a:t>
            </a:r>
          </a:p>
          <a:p>
            <a:pPr algn="l">
              <a:lnSpc>
                <a:spcPts val="4479"/>
              </a:lnSpc>
            </a:pPr>
            <a:r>
              <a:rPr lang="en-US" sz="3199" spc="287">
                <a:solidFill>
                  <a:srgbClr val="DC1877"/>
                </a:solidFill>
                <a:latin typeface="Arsenal"/>
                <a:ea typeface="Arsenal"/>
                <a:cs typeface="Arsenal"/>
                <a:sym typeface="Arsenal"/>
              </a:rPr>
              <a:t>AR: LG | 3.0 | 0.5 pts </a:t>
            </a:r>
          </a:p>
        </p:txBody>
      </p:sp>
      <p:sp>
        <p:nvSpPr>
          <p:cNvPr name="TextBox 6" id="6"/>
          <p:cNvSpPr txBox="true"/>
          <p:nvPr/>
        </p:nvSpPr>
        <p:spPr>
          <a:xfrm rot="0">
            <a:off x="1028700" y="5947727"/>
            <a:ext cx="16230600" cy="1953895"/>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Rory Spellington is fluttering with excitement as she begins her first year at the prestigious Bibbidi Bobbidi Academy!</a:t>
            </a:r>
          </a:p>
          <a:p>
            <a:pPr algn="l" marL="0" indent="0" lvl="0">
              <a:lnSpc>
                <a:spcPts val="3079"/>
              </a:lnSpc>
              <a:spcBef>
                <a:spcPct val="0"/>
              </a:spcBef>
            </a:pPr>
          </a:p>
          <a:p>
            <a:pPr algn="l" marL="0" indent="0" lvl="0">
              <a:lnSpc>
                <a:spcPts val="3079"/>
              </a:lnSpc>
              <a:spcBef>
                <a:spcPct val="0"/>
              </a:spcBef>
            </a:pPr>
            <a:r>
              <a:rPr lang="en-US" sz="2199" strike="noStrike" u="none">
                <a:solidFill>
                  <a:srgbClr val="001E3D"/>
                </a:solidFill>
                <a:latin typeface="Poppins"/>
                <a:ea typeface="Poppins"/>
                <a:cs typeface="Poppins"/>
                <a:sym typeface="Poppins"/>
              </a:rPr>
              <a:t>But fairy godmothering might not be as easy as she thought, especially because Rory has always struggled with spelling—magic spelling that is. During her first week at the academy, Rory discovers there is more to being a good fairy godmother than magic, and she will learn she has her own set of talents that set her apart.</a:t>
            </a:r>
          </a:p>
        </p:txBody>
      </p:sp>
      <p:grpSp>
        <p:nvGrpSpPr>
          <p:cNvPr name="Group 7" id="7"/>
          <p:cNvGrpSpPr/>
          <p:nvPr/>
        </p:nvGrpSpPr>
        <p:grpSpPr>
          <a:xfrm rot="0">
            <a:off x="403528" y="400050"/>
            <a:ext cx="3786345" cy="4969085"/>
            <a:chOff x="0" y="0"/>
            <a:chExt cx="5048460" cy="6625447"/>
          </a:xfrm>
        </p:grpSpPr>
        <p:grpSp>
          <p:nvGrpSpPr>
            <p:cNvPr name="Group 8" id="8"/>
            <p:cNvGrpSpPr/>
            <p:nvPr/>
          </p:nvGrpSpPr>
          <p:grpSpPr>
            <a:xfrm rot="0">
              <a:off x="0" y="0"/>
              <a:ext cx="4730960" cy="6307947"/>
              <a:chOff x="0" y="0"/>
              <a:chExt cx="934511" cy="1246014"/>
            </a:xfrm>
          </p:grpSpPr>
          <p:sp>
            <p:nvSpPr>
              <p:cNvPr name="Freeform 9" id="9"/>
              <p:cNvSpPr/>
              <p:nvPr/>
            </p:nvSpPr>
            <p:spPr>
              <a:xfrm flipH="false" flipV="false" rot="0">
                <a:off x="0" y="0"/>
                <a:ext cx="934511" cy="1246014"/>
              </a:xfrm>
              <a:custGeom>
                <a:avLst/>
                <a:gdLst/>
                <a:ahLst/>
                <a:cxnLst/>
                <a:rect r="r" b="b" t="t" l="l"/>
                <a:pathLst>
                  <a:path h="1246014" w="934511">
                    <a:moveTo>
                      <a:pt x="0" y="0"/>
                    </a:moveTo>
                    <a:lnTo>
                      <a:pt x="934511" y="0"/>
                    </a:lnTo>
                    <a:lnTo>
                      <a:pt x="934511" y="1246014"/>
                    </a:lnTo>
                    <a:lnTo>
                      <a:pt x="0" y="1246014"/>
                    </a:lnTo>
                    <a:close/>
                  </a:path>
                </a:pathLst>
              </a:custGeom>
              <a:solidFill>
                <a:srgbClr val="DBEC5B"/>
              </a:solidFill>
            </p:spPr>
          </p:sp>
          <p:sp>
            <p:nvSpPr>
              <p:cNvPr name="TextBox 10" id="10"/>
              <p:cNvSpPr txBox="true"/>
              <p:nvPr/>
            </p:nvSpPr>
            <p:spPr>
              <a:xfrm>
                <a:off x="0" y="-38100"/>
                <a:ext cx="934511" cy="1284114"/>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317500" y="317500"/>
              <a:ext cx="4730960" cy="6307947"/>
            </a:xfrm>
            <a:custGeom>
              <a:avLst/>
              <a:gdLst/>
              <a:ahLst/>
              <a:cxnLst/>
              <a:rect r="r" b="b" t="t" l="l"/>
              <a:pathLst>
                <a:path h="6307947" w="4730960">
                  <a:moveTo>
                    <a:pt x="0" y="0"/>
                  </a:moveTo>
                  <a:lnTo>
                    <a:pt x="4730960" y="0"/>
                  </a:lnTo>
                  <a:lnTo>
                    <a:pt x="4730960" y="6307947"/>
                  </a:lnTo>
                  <a:lnTo>
                    <a:pt x="0" y="6307947"/>
                  </a:lnTo>
                  <a:lnTo>
                    <a:pt x="0" y="0"/>
                  </a:lnTo>
                  <a:close/>
                </a:path>
              </a:pathLst>
            </a:custGeom>
            <a:blipFill>
              <a:blip r:embed="rId2"/>
              <a:stretch>
                <a:fillRect l="0" t="0" r="0" b="0"/>
              </a:stretch>
            </a:blipFill>
          </p:spPr>
        </p:sp>
      </p:grpSp>
      <p:grpSp>
        <p:nvGrpSpPr>
          <p:cNvPr name="Group 12" id="12"/>
          <p:cNvGrpSpPr/>
          <p:nvPr/>
        </p:nvGrpSpPr>
        <p:grpSpPr>
          <a:xfrm rot="0">
            <a:off x="4973863" y="1160886"/>
            <a:ext cx="12912328" cy="1723706"/>
            <a:chOff x="0" y="0"/>
            <a:chExt cx="17216438" cy="2298275"/>
          </a:xfrm>
        </p:grpSpPr>
        <p:sp>
          <p:nvSpPr>
            <p:cNvPr name="TextBox 13" id="13"/>
            <p:cNvSpPr txBox="true"/>
            <p:nvPr/>
          </p:nvSpPr>
          <p:spPr>
            <a:xfrm rot="0">
              <a:off x="0" y="-200025"/>
              <a:ext cx="17216438" cy="165798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BIBBIDI BOBBIDI ACADEMY </a:t>
              </a:r>
            </a:p>
          </p:txBody>
        </p:sp>
        <p:sp>
          <p:nvSpPr>
            <p:cNvPr name="TextBox 14" id="14"/>
            <p:cNvSpPr txBox="true"/>
            <p:nvPr/>
          </p:nvSpPr>
          <p:spPr>
            <a:xfrm rot="0">
              <a:off x="0" y="1244810"/>
              <a:ext cx="13485217" cy="1053465"/>
            </a:xfrm>
            <a:prstGeom prst="rect">
              <a:avLst/>
            </a:prstGeom>
          </p:spPr>
          <p:txBody>
            <a:bodyPr anchor="t" rtlCol="false" tIns="0" lIns="0" bIns="0" rIns="0">
              <a:spAutoFit/>
            </a:bodyPr>
            <a:lstStyle/>
            <a:p>
              <a:pPr algn="l" marL="0" indent="0" lvl="0">
                <a:lnSpc>
                  <a:spcPts val="6719"/>
                </a:lnSpc>
                <a:spcBef>
                  <a:spcPct val="0"/>
                </a:spcBef>
              </a:pPr>
              <a:r>
                <a:rPr lang="en-US" sz="4800" spc="432" strike="noStrike" u="none">
                  <a:solidFill>
                    <a:srgbClr val="001E3D"/>
                  </a:solidFill>
                  <a:latin typeface="Arsenal"/>
                  <a:ea typeface="Arsenal"/>
                  <a:cs typeface="Arsenal"/>
                  <a:sym typeface="Arsenal"/>
                </a:rPr>
                <a:t>RORY AND THE MAGICAL MIX-UPS</a:t>
              </a:r>
            </a:p>
          </p:txBody>
        </p:sp>
      </p:grpSp>
      <p:sp>
        <p:nvSpPr>
          <p:cNvPr name="Freeform 15" id="15"/>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4665328" y="2751058"/>
            <a:ext cx="11512281" cy="1573530"/>
            <a:chOff x="0" y="0"/>
            <a:chExt cx="15349709" cy="2098040"/>
          </a:xfrm>
        </p:grpSpPr>
        <p:sp>
          <p:nvSpPr>
            <p:cNvPr name="TextBox 3" id="3"/>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4" id="4"/>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Kari Allen</a:t>
              </a:r>
            </a:p>
            <a:p>
              <a:pPr algn="l">
                <a:lnSpc>
                  <a:spcPts val="6719"/>
                </a:lnSpc>
              </a:pPr>
              <a:r>
                <a:rPr lang="en-US" sz="4800" spc="432">
                  <a:solidFill>
                    <a:srgbClr val="001E3D"/>
                  </a:solidFill>
                  <a:latin typeface="Arsenal"/>
                  <a:ea typeface="Arsenal"/>
                  <a:cs typeface="Arsenal"/>
                  <a:sym typeface="Arsenal"/>
                </a:rPr>
                <a:t>G. Brian Karas</a:t>
              </a:r>
            </a:p>
          </p:txBody>
        </p:sp>
      </p:grpSp>
      <p:sp>
        <p:nvSpPr>
          <p:cNvPr name="TextBox 5" id="5"/>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44p</a:t>
            </a:r>
          </a:p>
          <a:p>
            <a:pPr algn="l">
              <a:lnSpc>
                <a:spcPts val="4479"/>
              </a:lnSpc>
            </a:pPr>
            <a:r>
              <a:rPr lang="en-US" sz="3199" spc="287">
                <a:solidFill>
                  <a:srgbClr val="DC1877"/>
                </a:solidFill>
                <a:latin typeface="Arsenal"/>
                <a:ea typeface="Arsenal"/>
                <a:cs typeface="Arsenal"/>
                <a:sym typeface="Arsenal"/>
              </a:rPr>
              <a:t>AR: LG | 3.7 | 0.5 pts </a:t>
            </a:r>
          </a:p>
        </p:txBody>
      </p:sp>
      <p:sp>
        <p:nvSpPr>
          <p:cNvPr name="TextBox 6" id="6"/>
          <p:cNvSpPr txBox="true"/>
          <p:nvPr/>
        </p:nvSpPr>
        <p:spPr>
          <a:xfrm rot="0">
            <a:off x="1028700" y="5947727"/>
            <a:ext cx="16230600" cy="1953895"/>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The Mapmaker loves maps. He loves to collect them, to study them, and most of all, he loves to make them. But when a girl asks for a map of a perfect place, the Mapmaker is perplexed. She wants a map to a toes-in-the-sand-warm, X-marks-the-spot-place filled with treasures, where it smells like her birthday and she can zip around like a dragonfly. Surely, a place that is all of these things can't exist...can it? Well, after a fun-filled day of exploring the neighborhood, the Mapmaker will discover that the perfect place--home--has been right in front of him all along.</a:t>
            </a:r>
          </a:p>
        </p:txBody>
      </p:sp>
      <p:grpSp>
        <p:nvGrpSpPr>
          <p:cNvPr name="Group 7" id="7"/>
          <p:cNvGrpSpPr/>
          <p:nvPr/>
        </p:nvGrpSpPr>
        <p:grpSpPr>
          <a:xfrm rot="0">
            <a:off x="403528" y="400050"/>
            <a:ext cx="3732457" cy="4969085"/>
            <a:chOff x="0" y="0"/>
            <a:chExt cx="4976609" cy="6625447"/>
          </a:xfrm>
        </p:grpSpPr>
        <p:grpSp>
          <p:nvGrpSpPr>
            <p:cNvPr name="Group 8" id="8"/>
            <p:cNvGrpSpPr/>
            <p:nvPr/>
          </p:nvGrpSpPr>
          <p:grpSpPr>
            <a:xfrm rot="0">
              <a:off x="0" y="0"/>
              <a:ext cx="4659109" cy="6307947"/>
              <a:chOff x="0" y="0"/>
              <a:chExt cx="920318" cy="1246014"/>
            </a:xfrm>
          </p:grpSpPr>
          <p:sp>
            <p:nvSpPr>
              <p:cNvPr name="Freeform 9" id="9"/>
              <p:cNvSpPr/>
              <p:nvPr/>
            </p:nvSpPr>
            <p:spPr>
              <a:xfrm flipH="false" flipV="false" rot="0">
                <a:off x="0" y="0"/>
                <a:ext cx="920318" cy="1246014"/>
              </a:xfrm>
              <a:custGeom>
                <a:avLst/>
                <a:gdLst/>
                <a:ahLst/>
                <a:cxnLst/>
                <a:rect r="r" b="b" t="t" l="l"/>
                <a:pathLst>
                  <a:path h="1246014" w="920318">
                    <a:moveTo>
                      <a:pt x="0" y="0"/>
                    </a:moveTo>
                    <a:lnTo>
                      <a:pt x="920318" y="0"/>
                    </a:lnTo>
                    <a:lnTo>
                      <a:pt x="920318" y="1246014"/>
                    </a:lnTo>
                    <a:lnTo>
                      <a:pt x="0" y="1246014"/>
                    </a:lnTo>
                    <a:close/>
                  </a:path>
                </a:pathLst>
              </a:custGeom>
              <a:solidFill>
                <a:srgbClr val="DBEC5B"/>
              </a:solidFill>
            </p:spPr>
          </p:sp>
          <p:sp>
            <p:nvSpPr>
              <p:cNvPr name="TextBox 10" id="10"/>
              <p:cNvSpPr txBox="true"/>
              <p:nvPr/>
            </p:nvSpPr>
            <p:spPr>
              <a:xfrm>
                <a:off x="0" y="-38100"/>
                <a:ext cx="920318" cy="1284114"/>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350781" y="317500"/>
              <a:ext cx="4625828" cy="6307947"/>
            </a:xfrm>
            <a:custGeom>
              <a:avLst/>
              <a:gdLst/>
              <a:ahLst/>
              <a:cxnLst/>
              <a:rect r="r" b="b" t="t" l="l"/>
              <a:pathLst>
                <a:path h="6307947" w="4625828">
                  <a:moveTo>
                    <a:pt x="0" y="0"/>
                  </a:moveTo>
                  <a:lnTo>
                    <a:pt x="4625828" y="0"/>
                  </a:lnTo>
                  <a:lnTo>
                    <a:pt x="4625828" y="6307947"/>
                  </a:lnTo>
                  <a:lnTo>
                    <a:pt x="0" y="6307947"/>
                  </a:lnTo>
                  <a:lnTo>
                    <a:pt x="0" y="0"/>
                  </a:lnTo>
                  <a:close/>
                </a:path>
              </a:pathLst>
            </a:custGeom>
            <a:blipFill>
              <a:blip r:embed="rId2"/>
              <a:stretch>
                <a:fillRect l="0" t="0" r="0" b="0"/>
              </a:stretch>
            </a:blipFill>
          </p:spPr>
        </p:sp>
      </p:grpSp>
      <p:sp>
        <p:nvSpPr>
          <p:cNvPr name="TextBox 12" id="12"/>
          <p:cNvSpPr txBox="true"/>
          <p:nvPr/>
        </p:nvSpPr>
        <p:spPr>
          <a:xfrm rot="0">
            <a:off x="4665328" y="490223"/>
            <a:ext cx="11955797"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THE BOY WHO LOVED MAPS</a:t>
            </a:r>
          </a:p>
        </p:txBody>
      </p:sp>
      <p:sp>
        <p:nvSpPr>
          <p:cNvPr name="Freeform 13" id="13"/>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4982473" y="3538855"/>
            <a:ext cx="11512281" cy="1573530"/>
            <a:chOff x="0" y="0"/>
            <a:chExt cx="15349709" cy="2098040"/>
          </a:xfrm>
        </p:grpSpPr>
        <p:sp>
          <p:nvSpPr>
            <p:cNvPr name="TextBox 3" id="3"/>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4" id="4"/>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Avery Monsen</a:t>
              </a:r>
            </a:p>
            <a:p>
              <a:pPr algn="l">
                <a:lnSpc>
                  <a:spcPts val="6719"/>
                </a:lnSpc>
              </a:pPr>
              <a:r>
                <a:rPr lang="en-US" sz="4800" spc="432">
                  <a:solidFill>
                    <a:srgbClr val="001E3D"/>
                  </a:solidFill>
                  <a:latin typeface="Arsenal"/>
                  <a:ea typeface="Arsenal"/>
                  <a:cs typeface="Arsenal"/>
                  <a:sym typeface="Arsenal"/>
                </a:rPr>
                <a:t>Abby Hanlon</a:t>
              </a:r>
            </a:p>
          </p:txBody>
        </p:sp>
      </p:grpSp>
      <p:sp>
        <p:nvSpPr>
          <p:cNvPr name="TextBox 5" id="5"/>
          <p:cNvSpPr txBox="true"/>
          <p:nvPr/>
        </p:nvSpPr>
        <p:spPr>
          <a:xfrm rot="0">
            <a:off x="11667279" y="8845371"/>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nonfiction | 40p</a:t>
            </a:r>
          </a:p>
          <a:p>
            <a:pPr algn="l">
              <a:lnSpc>
                <a:spcPts val="4479"/>
              </a:lnSpc>
            </a:pPr>
            <a:r>
              <a:rPr lang="en-US" sz="3199" spc="287">
                <a:solidFill>
                  <a:srgbClr val="DC1877"/>
                </a:solidFill>
                <a:latin typeface="Arsenal"/>
                <a:ea typeface="Arsenal"/>
                <a:cs typeface="Arsenal"/>
                <a:sym typeface="Arsenal"/>
              </a:rPr>
              <a:t>AR: LG | 2.8 | 0.5 pts </a:t>
            </a:r>
          </a:p>
        </p:txBody>
      </p:sp>
      <p:sp>
        <p:nvSpPr>
          <p:cNvPr name="TextBox 6" id="6"/>
          <p:cNvSpPr txBox="true"/>
          <p:nvPr/>
        </p:nvSpPr>
        <p:spPr>
          <a:xfrm rot="0">
            <a:off x="754963" y="5777051"/>
            <a:ext cx="16778073" cy="3125470"/>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There once was a youngster named Chester van Chime</a:t>
            </a:r>
          </a:p>
          <a:p>
            <a:pPr algn="l" marL="0" indent="0" lvl="0">
              <a:lnSpc>
                <a:spcPts val="3079"/>
              </a:lnSpc>
              <a:spcBef>
                <a:spcPct val="0"/>
              </a:spcBef>
            </a:pPr>
            <a:r>
              <a:rPr lang="en-US" sz="2199" strike="noStrike" u="none">
                <a:solidFill>
                  <a:srgbClr val="001E3D"/>
                </a:solidFill>
                <a:latin typeface="Poppins"/>
                <a:ea typeface="Poppins"/>
                <a:cs typeface="Poppins"/>
                <a:sym typeface="Poppins"/>
              </a:rPr>
              <a:t>Who woke up one day and forgot how to rhyme.</a:t>
            </a:r>
          </a:p>
          <a:p>
            <a:pPr algn="l" marL="0" indent="0" lvl="0">
              <a:lnSpc>
                <a:spcPts val="3079"/>
              </a:lnSpc>
              <a:spcBef>
                <a:spcPct val="0"/>
              </a:spcBef>
            </a:pPr>
            <a:r>
              <a:rPr lang="en-US" sz="2199" strike="noStrike" u="none">
                <a:solidFill>
                  <a:srgbClr val="001E3D"/>
                </a:solidFill>
                <a:latin typeface="Poppins"/>
                <a:ea typeface="Poppins"/>
                <a:cs typeface="Poppins"/>
                <a:sym typeface="Poppins"/>
              </a:rPr>
              <a:t>Chester loved rhyming, in poem or song.</a:t>
            </a:r>
          </a:p>
          <a:p>
            <a:pPr algn="l" marL="0" indent="0" lvl="0">
              <a:lnSpc>
                <a:spcPts val="3079"/>
              </a:lnSpc>
              <a:spcBef>
                <a:spcPct val="0"/>
              </a:spcBef>
            </a:pPr>
            <a:r>
              <a:rPr lang="en-US" sz="2199" strike="noStrike" u="none">
                <a:solidFill>
                  <a:srgbClr val="001E3D"/>
                </a:solidFill>
                <a:latin typeface="Poppins"/>
                <a:ea typeface="Poppins"/>
                <a:cs typeface="Poppins"/>
                <a:sym typeface="Poppins"/>
              </a:rPr>
              <a:t>It always felt right, but today it felt...not right. VERY not right.</a:t>
            </a:r>
          </a:p>
          <a:p>
            <a:pPr algn="l" marL="0" indent="0" lvl="0">
              <a:lnSpc>
                <a:spcPts val="3079"/>
              </a:lnSpc>
              <a:spcBef>
                <a:spcPct val="0"/>
              </a:spcBef>
            </a:pPr>
          </a:p>
          <a:p>
            <a:pPr algn="l" marL="0" indent="0" lvl="0">
              <a:lnSpc>
                <a:spcPts val="3079"/>
              </a:lnSpc>
              <a:spcBef>
                <a:spcPct val="0"/>
              </a:spcBef>
            </a:pPr>
            <a:r>
              <a:rPr lang="en-US" sz="2199" strike="noStrike" u="none">
                <a:solidFill>
                  <a:srgbClr val="001E3D"/>
                </a:solidFill>
                <a:latin typeface="Poppins"/>
                <a:ea typeface="Poppins"/>
                <a:cs typeface="Poppins"/>
                <a:sym typeface="Poppins"/>
              </a:rPr>
              <a:t>Chester van Chime is usually the BEST at rhyming. He can normally tell you all about cats wearing hats and snails delivering mail, but today, something has changed. Today there's no dog on a log. No duck in a truck. Just a Pomeranian on a sideways tree and a waterfowl in a full-size pickup. What's a kid to do?!</a:t>
            </a:r>
          </a:p>
        </p:txBody>
      </p:sp>
      <p:sp>
        <p:nvSpPr>
          <p:cNvPr name="TextBox 7" id="7"/>
          <p:cNvSpPr txBox="true"/>
          <p:nvPr/>
        </p:nvSpPr>
        <p:spPr>
          <a:xfrm rot="0">
            <a:off x="4982473" y="281940"/>
            <a:ext cx="12732987" cy="256984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CHESTER VAN CHIME WHO FORGOT HOW TO RHYME</a:t>
            </a:r>
          </a:p>
        </p:txBody>
      </p:sp>
      <p:grpSp>
        <p:nvGrpSpPr>
          <p:cNvPr name="Group 8" id="8"/>
          <p:cNvGrpSpPr/>
          <p:nvPr/>
        </p:nvGrpSpPr>
        <p:grpSpPr>
          <a:xfrm rot="0">
            <a:off x="403528" y="400050"/>
            <a:ext cx="3987104" cy="4969085"/>
            <a:chOff x="0" y="0"/>
            <a:chExt cx="5316139" cy="6625447"/>
          </a:xfrm>
        </p:grpSpPr>
        <p:grpSp>
          <p:nvGrpSpPr>
            <p:cNvPr name="Group 9" id="9"/>
            <p:cNvGrpSpPr/>
            <p:nvPr/>
          </p:nvGrpSpPr>
          <p:grpSpPr>
            <a:xfrm rot="0">
              <a:off x="0" y="0"/>
              <a:ext cx="4976609" cy="6307947"/>
              <a:chOff x="0" y="0"/>
              <a:chExt cx="983034" cy="1246014"/>
            </a:xfrm>
          </p:grpSpPr>
          <p:sp>
            <p:nvSpPr>
              <p:cNvPr name="Freeform 10" id="10"/>
              <p:cNvSpPr/>
              <p:nvPr/>
            </p:nvSpPr>
            <p:spPr>
              <a:xfrm flipH="false" flipV="false" rot="0">
                <a:off x="0" y="0"/>
                <a:ext cx="983034" cy="1246014"/>
              </a:xfrm>
              <a:custGeom>
                <a:avLst/>
                <a:gdLst/>
                <a:ahLst/>
                <a:cxnLst/>
                <a:rect r="r" b="b" t="t" l="l"/>
                <a:pathLst>
                  <a:path h="1246014" w="983034">
                    <a:moveTo>
                      <a:pt x="0" y="0"/>
                    </a:moveTo>
                    <a:lnTo>
                      <a:pt x="983034" y="0"/>
                    </a:lnTo>
                    <a:lnTo>
                      <a:pt x="983034" y="1246014"/>
                    </a:lnTo>
                    <a:lnTo>
                      <a:pt x="0" y="1246014"/>
                    </a:lnTo>
                    <a:close/>
                  </a:path>
                </a:pathLst>
              </a:custGeom>
              <a:solidFill>
                <a:srgbClr val="DBEC5B"/>
              </a:solidFill>
            </p:spPr>
          </p:sp>
          <p:sp>
            <p:nvSpPr>
              <p:cNvPr name="TextBox 11" id="11"/>
              <p:cNvSpPr txBox="true"/>
              <p:nvPr/>
            </p:nvSpPr>
            <p:spPr>
              <a:xfrm>
                <a:off x="0" y="-38100"/>
                <a:ext cx="983034" cy="1284114"/>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50781" y="317500"/>
              <a:ext cx="4625828" cy="6307947"/>
            </a:xfrm>
            <a:custGeom>
              <a:avLst/>
              <a:gdLst/>
              <a:ahLst/>
              <a:cxnLst/>
              <a:rect r="r" b="b" t="t" l="l"/>
              <a:pathLst>
                <a:path h="6307947" w="4625828">
                  <a:moveTo>
                    <a:pt x="0" y="0"/>
                  </a:moveTo>
                  <a:lnTo>
                    <a:pt x="4625828" y="0"/>
                  </a:lnTo>
                  <a:lnTo>
                    <a:pt x="4625828" y="6307947"/>
                  </a:lnTo>
                  <a:lnTo>
                    <a:pt x="0" y="6307947"/>
                  </a:lnTo>
                  <a:lnTo>
                    <a:pt x="0" y="0"/>
                  </a:lnTo>
                  <a:close/>
                </a:path>
              </a:pathLst>
            </a:custGeom>
            <a:blipFill>
              <a:blip r:embed="rId2"/>
              <a:stretch>
                <a:fillRect l="0" t="0" r="0" b="0"/>
              </a:stretch>
            </a:blipFill>
          </p:spPr>
        </p:sp>
        <p:sp>
          <p:nvSpPr>
            <p:cNvPr name="Freeform 13" id="13"/>
            <p:cNvSpPr/>
            <p:nvPr/>
          </p:nvSpPr>
          <p:spPr>
            <a:xfrm flipH="false" flipV="false" rot="0">
              <a:off x="379119" y="317500"/>
              <a:ext cx="4937020" cy="6307947"/>
            </a:xfrm>
            <a:custGeom>
              <a:avLst/>
              <a:gdLst/>
              <a:ahLst/>
              <a:cxnLst/>
              <a:rect r="r" b="b" t="t" l="l"/>
              <a:pathLst>
                <a:path h="6307947" w="4937020">
                  <a:moveTo>
                    <a:pt x="0" y="0"/>
                  </a:moveTo>
                  <a:lnTo>
                    <a:pt x="4937020" y="0"/>
                  </a:lnTo>
                  <a:lnTo>
                    <a:pt x="4937020" y="6307947"/>
                  </a:lnTo>
                  <a:lnTo>
                    <a:pt x="0" y="6307947"/>
                  </a:lnTo>
                  <a:lnTo>
                    <a:pt x="0" y="0"/>
                  </a:lnTo>
                  <a:close/>
                </a:path>
              </a:pathLst>
            </a:custGeom>
            <a:blipFill>
              <a:blip r:embed="rId3"/>
              <a:stretch>
                <a:fillRect l="0" t="0" r="0" b="0"/>
              </a:stretch>
            </a:blipFill>
          </p:spPr>
        </p:sp>
      </p:grpSp>
      <p:sp>
        <p:nvSpPr>
          <p:cNvPr name="Freeform 14" id="14"/>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6200977" y="2873653"/>
            <a:ext cx="11512281" cy="1573530"/>
            <a:chOff x="0" y="0"/>
            <a:chExt cx="15349709" cy="2098040"/>
          </a:xfrm>
        </p:grpSpPr>
        <p:sp>
          <p:nvSpPr>
            <p:cNvPr name="TextBox 3" id="3"/>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4" id="4"/>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Young Vo</a:t>
              </a:r>
            </a:p>
            <a:p>
              <a:pPr algn="l">
                <a:lnSpc>
                  <a:spcPts val="6719"/>
                </a:lnSpc>
              </a:pPr>
              <a:r>
                <a:rPr lang="en-US" sz="4800" spc="432">
                  <a:solidFill>
                    <a:srgbClr val="001E3D"/>
                  </a:solidFill>
                  <a:latin typeface="Arsenal"/>
                  <a:ea typeface="Arsenal"/>
                  <a:cs typeface="Arsenal"/>
                  <a:sym typeface="Arsenal"/>
                </a:rPr>
                <a:t>Young Vo</a:t>
              </a:r>
            </a:p>
          </p:txBody>
        </p:sp>
      </p:grpSp>
      <p:sp>
        <p:nvSpPr>
          <p:cNvPr name="TextBox 5" id="5"/>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44p</a:t>
            </a:r>
          </a:p>
          <a:p>
            <a:pPr algn="l">
              <a:lnSpc>
                <a:spcPts val="4479"/>
              </a:lnSpc>
            </a:pPr>
            <a:r>
              <a:rPr lang="en-US" sz="3199" spc="287">
                <a:solidFill>
                  <a:srgbClr val="DC1877"/>
                </a:solidFill>
                <a:latin typeface="Arsenal"/>
                <a:ea typeface="Arsenal"/>
                <a:cs typeface="Arsenal"/>
                <a:sym typeface="Arsenal"/>
              </a:rPr>
              <a:t>AR: LG | 1.8 | 0.5 pts </a:t>
            </a:r>
          </a:p>
        </p:txBody>
      </p:sp>
      <p:sp>
        <p:nvSpPr>
          <p:cNvPr name="TextBox 6" id="6"/>
          <p:cNvSpPr txBox="true"/>
          <p:nvPr/>
        </p:nvSpPr>
        <p:spPr>
          <a:xfrm rot="0">
            <a:off x="1028700" y="5680270"/>
            <a:ext cx="16230600" cy="2344420"/>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It's Dat's first day of school in a new country! Dat and his Mah made a long journey to get here, and Dat doesn't know the language. To Dat, everything everybody says – from the school bus driver to his new classmates – sounds like gibberish. How is Dat going to make new friends if they can't understand each other?</a:t>
            </a:r>
          </a:p>
          <a:p>
            <a:pPr algn="l" marL="0" indent="0" lvl="0">
              <a:lnSpc>
                <a:spcPts val="3079"/>
              </a:lnSpc>
              <a:spcBef>
                <a:spcPct val="0"/>
              </a:spcBef>
            </a:pPr>
          </a:p>
          <a:p>
            <a:pPr algn="l" marL="0" indent="0" lvl="0">
              <a:lnSpc>
                <a:spcPts val="3079"/>
              </a:lnSpc>
              <a:spcBef>
                <a:spcPct val="0"/>
              </a:spcBef>
            </a:pPr>
            <a:r>
              <a:rPr lang="en-US" sz="2199" strike="noStrike" u="none">
                <a:solidFill>
                  <a:srgbClr val="001E3D"/>
                </a:solidFill>
                <a:latin typeface="Poppins"/>
                <a:ea typeface="Poppins"/>
                <a:cs typeface="Poppins"/>
                <a:sym typeface="Poppins"/>
              </a:rPr>
              <a:t>Luckily there's a friendly girl in Dat's class who knows that there are other ways to communicate, besides just talking. Could she help make sense of the gibberish?</a:t>
            </a:r>
          </a:p>
        </p:txBody>
      </p:sp>
      <p:sp>
        <p:nvSpPr>
          <p:cNvPr name="TextBox 7" id="7"/>
          <p:cNvSpPr txBox="true"/>
          <p:nvPr/>
        </p:nvSpPr>
        <p:spPr>
          <a:xfrm rot="0">
            <a:off x="6200977" y="640449"/>
            <a:ext cx="4478672"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GIBBERISH</a:t>
            </a:r>
          </a:p>
        </p:txBody>
      </p:sp>
      <p:grpSp>
        <p:nvGrpSpPr>
          <p:cNvPr name="Group 8" id="8"/>
          <p:cNvGrpSpPr/>
          <p:nvPr/>
        </p:nvGrpSpPr>
        <p:grpSpPr>
          <a:xfrm rot="0">
            <a:off x="403528" y="583660"/>
            <a:ext cx="5004031" cy="4314563"/>
            <a:chOff x="0" y="0"/>
            <a:chExt cx="6672041" cy="5752751"/>
          </a:xfrm>
        </p:grpSpPr>
        <p:grpSp>
          <p:nvGrpSpPr>
            <p:cNvPr name="Group 9" id="9"/>
            <p:cNvGrpSpPr/>
            <p:nvPr/>
          </p:nvGrpSpPr>
          <p:grpSpPr>
            <a:xfrm rot="0">
              <a:off x="0" y="0"/>
              <a:ext cx="6354541" cy="5435251"/>
              <a:chOff x="0" y="0"/>
              <a:chExt cx="1255218" cy="1073630"/>
            </a:xfrm>
          </p:grpSpPr>
          <p:sp>
            <p:nvSpPr>
              <p:cNvPr name="Freeform 10" id="10"/>
              <p:cNvSpPr/>
              <p:nvPr/>
            </p:nvSpPr>
            <p:spPr>
              <a:xfrm flipH="false" flipV="false" rot="0">
                <a:off x="0" y="0"/>
                <a:ext cx="1255218" cy="1073630"/>
              </a:xfrm>
              <a:custGeom>
                <a:avLst/>
                <a:gdLst/>
                <a:ahLst/>
                <a:cxnLst/>
                <a:rect r="r" b="b" t="t" l="l"/>
                <a:pathLst>
                  <a:path h="1073630" w="1255218">
                    <a:moveTo>
                      <a:pt x="0" y="0"/>
                    </a:moveTo>
                    <a:lnTo>
                      <a:pt x="1255218" y="0"/>
                    </a:lnTo>
                    <a:lnTo>
                      <a:pt x="1255218" y="1073630"/>
                    </a:lnTo>
                    <a:lnTo>
                      <a:pt x="0" y="1073630"/>
                    </a:lnTo>
                    <a:close/>
                  </a:path>
                </a:pathLst>
              </a:custGeom>
              <a:solidFill>
                <a:srgbClr val="DBEC5B"/>
              </a:solidFill>
            </p:spPr>
          </p:sp>
          <p:sp>
            <p:nvSpPr>
              <p:cNvPr name="TextBox 11" id="11"/>
              <p:cNvSpPr txBox="true"/>
              <p:nvPr/>
            </p:nvSpPr>
            <p:spPr>
              <a:xfrm>
                <a:off x="0" y="-38100"/>
                <a:ext cx="1255218" cy="111173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17500" y="317500"/>
              <a:ext cx="6354541" cy="5435251"/>
            </a:xfrm>
            <a:custGeom>
              <a:avLst/>
              <a:gdLst/>
              <a:ahLst/>
              <a:cxnLst/>
              <a:rect r="r" b="b" t="t" l="l"/>
              <a:pathLst>
                <a:path h="5435251" w="6354541">
                  <a:moveTo>
                    <a:pt x="0" y="0"/>
                  </a:moveTo>
                  <a:lnTo>
                    <a:pt x="6354541" y="0"/>
                  </a:lnTo>
                  <a:lnTo>
                    <a:pt x="6354541" y="5435251"/>
                  </a:lnTo>
                  <a:lnTo>
                    <a:pt x="0" y="5435251"/>
                  </a:lnTo>
                  <a:lnTo>
                    <a:pt x="0" y="0"/>
                  </a:lnTo>
                  <a:close/>
                </a:path>
              </a:pathLst>
            </a:custGeom>
            <a:blipFill>
              <a:blip r:embed="rId2"/>
              <a:stretch>
                <a:fillRect l="0" t="0" r="0" b="0"/>
              </a:stretch>
            </a:blipFill>
          </p:spPr>
        </p:sp>
      </p:grpSp>
      <p:sp>
        <p:nvSpPr>
          <p:cNvPr name="Freeform 13" id="13"/>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5216158" y="2856961"/>
            <a:ext cx="11512281" cy="1573530"/>
            <a:chOff x="0" y="0"/>
            <a:chExt cx="15349709" cy="2098040"/>
          </a:xfrm>
        </p:grpSpPr>
        <p:sp>
          <p:nvSpPr>
            <p:cNvPr name="TextBox 3" id="3"/>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4" id="4"/>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Melissa Iwai</a:t>
              </a:r>
            </a:p>
            <a:p>
              <a:pPr algn="l">
                <a:lnSpc>
                  <a:spcPts val="6719"/>
                </a:lnSpc>
              </a:pPr>
              <a:r>
                <a:rPr lang="en-US" sz="4800" spc="432">
                  <a:solidFill>
                    <a:srgbClr val="001E3D"/>
                  </a:solidFill>
                  <a:latin typeface="Arsenal"/>
                  <a:ea typeface="Arsenal"/>
                  <a:cs typeface="Arsenal"/>
                  <a:sym typeface="Arsenal"/>
                </a:rPr>
                <a:t>Melissa Iwai</a:t>
              </a:r>
            </a:p>
          </p:txBody>
        </p:sp>
      </p:grpSp>
      <p:sp>
        <p:nvSpPr>
          <p:cNvPr name="TextBox 5" id="5"/>
          <p:cNvSpPr txBox="true"/>
          <p:nvPr/>
        </p:nvSpPr>
        <p:spPr>
          <a:xfrm rot="0">
            <a:off x="10997499" y="856297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early reader | 32p</a:t>
            </a:r>
          </a:p>
          <a:p>
            <a:pPr algn="l">
              <a:lnSpc>
                <a:spcPts val="4479"/>
              </a:lnSpc>
            </a:pPr>
            <a:r>
              <a:rPr lang="en-US" sz="3199" spc="287">
                <a:solidFill>
                  <a:srgbClr val="DC1877"/>
                </a:solidFill>
                <a:latin typeface="Arsenal"/>
                <a:ea typeface="Arsenal"/>
                <a:cs typeface="Arsenal"/>
                <a:sym typeface="Arsenal"/>
              </a:rPr>
              <a:t>AR: LG | 2.3 | 0.5 pts </a:t>
            </a:r>
          </a:p>
        </p:txBody>
      </p:sp>
      <p:sp>
        <p:nvSpPr>
          <p:cNvPr name="TextBox 6" id="6"/>
          <p:cNvSpPr txBox="true"/>
          <p:nvPr/>
        </p:nvSpPr>
        <p:spPr>
          <a:xfrm rot="0">
            <a:off x="1028700" y="6503899"/>
            <a:ext cx="16230600" cy="1172845"/>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Gigi can’t wait for her Ojiji—Japanese for grandpa—to move in. Gigi plans lots of things to do with him like playing tag, reading books, and teaching Roscoe, the family dog, new tricks. But her plans don’t work out quite the way she’d hoped. And her grandpa doesn’t seem to like Roscoe. Will Gigi find a way to connect with her Ojiji?</a:t>
            </a:r>
          </a:p>
        </p:txBody>
      </p:sp>
      <p:sp>
        <p:nvSpPr>
          <p:cNvPr name="TextBox 7" id="7"/>
          <p:cNvSpPr txBox="true"/>
          <p:nvPr/>
        </p:nvSpPr>
        <p:spPr>
          <a:xfrm rot="0">
            <a:off x="5216158" y="707217"/>
            <a:ext cx="6465002"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GIGI AND OJIJI</a:t>
            </a:r>
          </a:p>
        </p:txBody>
      </p:sp>
      <p:grpSp>
        <p:nvGrpSpPr>
          <p:cNvPr name="Group 8" id="8"/>
          <p:cNvGrpSpPr/>
          <p:nvPr/>
        </p:nvGrpSpPr>
        <p:grpSpPr>
          <a:xfrm rot="0">
            <a:off x="603830" y="617044"/>
            <a:ext cx="3406775" cy="5000625"/>
            <a:chOff x="0" y="0"/>
            <a:chExt cx="4542367" cy="6667500"/>
          </a:xfrm>
        </p:grpSpPr>
        <p:grpSp>
          <p:nvGrpSpPr>
            <p:cNvPr name="Group 9" id="9"/>
            <p:cNvGrpSpPr/>
            <p:nvPr/>
          </p:nvGrpSpPr>
          <p:grpSpPr>
            <a:xfrm rot="0">
              <a:off x="0" y="0"/>
              <a:ext cx="4224867" cy="6324600"/>
              <a:chOff x="0" y="0"/>
              <a:chExt cx="834542" cy="1249304"/>
            </a:xfrm>
          </p:grpSpPr>
          <p:sp>
            <p:nvSpPr>
              <p:cNvPr name="Freeform 10" id="10"/>
              <p:cNvSpPr/>
              <p:nvPr/>
            </p:nvSpPr>
            <p:spPr>
              <a:xfrm flipH="false" flipV="false" rot="0">
                <a:off x="0" y="0"/>
                <a:ext cx="834542" cy="1249304"/>
              </a:xfrm>
              <a:custGeom>
                <a:avLst/>
                <a:gdLst/>
                <a:ahLst/>
                <a:cxnLst/>
                <a:rect r="r" b="b" t="t" l="l"/>
                <a:pathLst>
                  <a:path h="1249304" w="834542">
                    <a:moveTo>
                      <a:pt x="0" y="0"/>
                    </a:moveTo>
                    <a:lnTo>
                      <a:pt x="834542" y="0"/>
                    </a:lnTo>
                    <a:lnTo>
                      <a:pt x="834542" y="1249304"/>
                    </a:lnTo>
                    <a:lnTo>
                      <a:pt x="0" y="1249304"/>
                    </a:lnTo>
                    <a:close/>
                  </a:path>
                </a:pathLst>
              </a:custGeom>
              <a:solidFill>
                <a:srgbClr val="DBEC5B"/>
              </a:solidFill>
            </p:spPr>
          </p:sp>
          <p:sp>
            <p:nvSpPr>
              <p:cNvPr name="TextBox 11" id="11"/>
              <p:cNvSpPr txBox="true"/>
              <p:nvPr/>
            </p:nvSpPr>
            <p:spPr>
              <a:xfrm>
                <a:off x="0" y="-38100"/>
                <a:ext cx="834542" cy="1287404"/>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17500" y="317500"/>
              <a:ext cx="4224867" cy="6350000"/>
            </a:xfrm>
            <a:custGeom>
              <a:avLst/>
              <a:gdLst/>
              <a:ahLst/>
              <a:cxnLst/>
              <a:rect r="r" b="b" t="t" l="l"/>
              <a:pathLst>
                <a:path h="6350000" w="4224867">
                  <a:moveTo>
                    <a:pt x="0" y="0"/>
                  </a:moveTo>
                  <a:lnTo>
                    <a:pt x="4224867" y="0"/>
                  </a:lnTo>
                  <a:lnTo>
                    <a:pt x="4224867" y="6350000"/>
                  </a:lnTo>
                  <a:lnTo>
                    <a:pt x="0" y="6350000"/>
                  </a:lnTo>
                  <a:lnTo>
                    <a:pt x="0" y="0"/>
                  </a:lnTo>
                  <a:close/>
                </a:path>
              </a:pathLst>
            </a:custGeom>
            <a:blipFill>
              <a:blip r:embed="rId2"/>
              <a:stretch>
                <a:fillRect l="0" t="0" r="0" b="0"/>
              </a:stretch>
            </a:blipFill>
          </p:spPr>
        </p:sp>
      </p:grpSp>
      <p:sp>
        <p:nvSpPr>
          <p:cNvPr name="Freeform 13" id="13"/>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5666838" y="2927617"/>
            <a:ext cx="11512281" cy="1573530"/>
            <a:chOff x="0" y="0"/>
            <a:chExt cx="15349709" cy="2098040"/>
          </a:xfrm>
        </p:grpSpPr>
        <p:sp>
          <p:nvSpPr>
            <p:cNvPr name="TextBox 3" id="3"/>
            <p:cNvSpPr txBox="true"/>
            <p:nvPr/>
          </p:nvSpPr>
          <p:spPr>
            <a:xfrm rot="0">
              <a:off x="0" y="-85725"/>
              <a:ext cx="453233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4" id="4"/>
            <p:cNvSpPr txBox="true"/>
            <p:nvPr/>
          </p:nvSpPr>
          <p:spPr>
            <a:xfrm rot="0">
              <a:off x="4676804" y="-85725"/>
              <a:ext cx="10672905"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Dev Petty</a:t>
              </a:r>
            </a:p>
            <a:p>
              <a:pPr algn="l">
                <a:lnSpc>
                  <a:spcPts val="6719"/>
                </a:lnSpc>
              </a:pPr>
              <a:r>
                <a:rPr lang="en-US" sz="4800" spc="432">
                  <a:solidFill>
                    <a:srgbClr val="001E3D"/>
                  </a:solidFill>
                  <a:latin typeface="Arsenal"/>
                  <a:ea typeface="Arsenal"/>
                  <a:cs typeface="Arsenal"/>
                  <a:sym typeface="Arsenal"/>
                </a:rPr>
                <a:t>Ruth Chan</a:t>
              </a:r>
            </a:p>
          </p:txBody>
        </p:sp>
      </p:grpSp>
      <p:sp>
        <p:nvSpPr>
          <p:cNvPr name="TextBox 5" id="5"/>
          <p:cNvSpPr txBox="true"/>
          <p:nvPr/>
        </p:nvSpPr>
        <p:spPr>
          <a:xfrm rot="0">
            <a:off x="10997499" y="8679815"/>
            <a:ext cx="6261801"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40p</a:t>
            </a:r>
          </a:p>
          <a:p>
            <a:pPr algn="l">
              <a:lnSpc>
                <a:spcPts val="4479"/>
              </a:lnSpc>
            </a:pPr>
            <a:r>
              <a:rPr lang="en-US" sz="3199" spc="287">
                <a:solidFill>
                  <a:srgbClr val="DC1877"/>
                </a:solidFill>
                <a:latin typeface="Arsenal"/>
                <a:ea typeface="Arsenal"/>
                <a:cs typeface="Arsenal"/>
                <a:sym typeface="Arsenal"/>
              </a:rPr>
              <a:t>AR: LG | 2.1 | 0.5 pts </a:t>
            </a:r>
          </a:p>
        </p:txBody>
      </p:sp>
      <p:sp>
        <p:nvSpPr>
          <p:cNvPr name="TextBox 6" id="6"/>
          <p:cNvSpPr txBox="true"/>
          <p:nvPr/>
        </p:nvSpPr>
        <p:spPr>
          <a:xfrm rot="0">
            <a:off x="534146" y="5818454"/>
            <a:ext cx="17219707" cy="2734945"/>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001E3D"/>
                </a:solidFill>
                <a:latin typeface="Poppins"/>
                <a:ea typeface="Poppins"/>
                <a:cs typeface="Poppins"/>
                <a:sym typeface="Poppins"/>
              </a:rPr>
              <a:t>It’s Mr. Tortoise’s birthday, and he can’t wait to eat cake with his friends. But there’s a hitch! Mr. Tortoise can’t remember how old he is, so his friends don’t know how many candles to put on the cake. And they won’t stop (or slice) until they figure out the mystery.</a:t>
            </a:r>
          </a:p>
          <a:p>
            <a:pPr algn="l" marL="0" indent="0" lvl="0">
              <a:lnSpc>
                <a:spcPts val="3079"/>
              </a:lnSpc>
              <a:spcBef>
                <a:spcPct val="0"/>
              </a:spcBef>
            </a:pPr>
          </a:p>
          <a:p>
            <a:pPr algn="l" marL="0" indent="0" lvl="0">
              <a:lnSpc>
                <a:spcPts val="3079"/>
              </a:lnSpc>
              <a:spcBef>
                <a:spcPct val="0"/>
              </a:spcBef>
            </a:pPr>
            <a:r>
              <a:rPr lang="en-US" sz="2199" strike="noStrike" u="none">
                <a:solidFill>
                  <a:srgbClr val="001E3D"/>
                </a:solidFill>
                <a:latin typeface="Poppins"/>
                <a:ea typeface="Poppins"/>
                <a:cs typeface="Poppins"/>
                <a:sym typeface="Poppins"/>
              </a:rPr>
              <a:t>Could Mr. Tortoise be as many years old as there are sections on his shell? He’s twice as big as the smaller tortoise . . . so is he twice as old? After the partygoers work through a variety of possibilities, they find their way to the answer with a simple bit of addition.</a:t>
            </a:r>
          </a:p>
        </p:txBody>
      </p:sp>
      <p:sp>
        <p:nvSpPr>
          <p:cNvPr name="TextBox 7" id="7"/>
          <p:cNvSpPr txBox="true"/>
          <p:nvPr/>
        </p:nvSpPr>
        <p:spPr>
          <a:xfrm rot="0">
            <a:off x="5666838" y="1187433"/>
            <a:ext cx="12043142" cy="1293495"/>
          </a:xfrm>
          <a:prstGeom prst="rect">
            <a:avLst/>
          </a:prstGeom>
        </p:spPr>
        <p:txBody>
          <a:bodyPr anchor="t" rtlCol="false" tIns="0" lIns="0" bIns="0" rIns="0">
            <a:spAutoFit/>
          </a:bodyPr>
          <a:lstStyle/>
          <a:p>
            <a:pPr algn="ctr">
              <a:lnSpc>
                <a:spcPts val="10080"/>
              </a:lnSpc>
            </a:pPr>
            <a:r>
              <a:rPr lang="en-US" sz="7200">
                <a:solidFill>
                  <a:srgbClr val="001E3D"/>
                </a:solidFill>
                <a:latin typeface="Poppins"/>
                <a:ea typeface="Poppins"/>
                <a:cs typeface="Poppins"/>
                <a:sym typeface="Poppins"/>
              </a:rPr>
              <a:t>HOW OLD IS MR. TORTOISE?</a:t>
            </a:r>
          </a:p>
        </p:txBody>
      </p:sp>
      <p:grpSp>
        <p:nvGrpSpPr>
          <p:cNvPr name="Group 8" id="8"/>
          <p:cNvGrpSpPr/>
          <p:nvPr/>
        </p:nvGrpSpPr>
        <p:grpSpPr>
          <a:xfrm rot="0">
            <a:off x="365705" y="427304"/>
            <a:ext cx="4986380" cy="5000625"/>
            <a:chOff x="0" y="0"/>
            <a:chExt cx="6648507" cy="6667500"/>
          </a:xfrm>
        </p:grpSpPr>
        <p:grpSp>
          <p:nvGrpSpPr>
            <p:cNvPr name="Group 9" id="9"/>
            <p:cNvGrpSpPr/>
            <p:nvPr/>
          </p:nvGrpSpPr>
          <p:grpSpPr>
            <a:xfrm rot="0">
              <a:off x="0" y="0"/>
              <a:ext cx="6331007" cy="6350000"/>
              <a:chOff x="0" y="0"/>
              <a:chExt cx="1250569" cy="1254321"/>
            </a:xfrm>
          </p:grpSpPr>
          <p:sp>
            <p:nvSpPr>
              <p:cNvPr name="Freeform 10" id="10"/>
              <p:cNvSpPr/>
              <p:nvPr/>
            </p:nvSpPr>
            <p:spPr>
              <a:xfrm flipH="false" flipV="false" rot="0">
                <a:off x="0" y="0"/>
                <a:ext cx="1250569" cy="1254321"/>
              </a:xfrm>
              <a:custGeom>
                <a:avLst/>
                <a:gdLst/>
                <a:ahLst/>
                <a:cxnLst/>
                <a:rect r="r" b="b" t="t" l="l"/>
                <a:pathLst>
                  <a:path h="1254321" w="1250569">
                    <a:moveTo>
                      <a:pt x="0" y="0"/>
                    </a:moveTo>
                    <a:lnTo>
                      <a:pt x="1250569" y="0"/>
                    </a:lnTo>
                    <a:lnTo>
                      <a:pt x="1250569" y="1254321"/>
                    </a:lnTo>
                    <a:lnTo>
                      <a:pt x="0" y="1254321"/>
                    </a:lnTo>
                    <a:close/>
                  </a:path>
                </a:pathLst>
              </a:custGeom>
              <a:solidFill>
                <a:srgbClr val="DBEC5B"/>
              </a:solidFill>
            </p:spPr>
          </p:sp>
          <p:sp>
            <p:nvSpPr>
              <p:cNvPr name="TextBox 11" id="11"/>
              <p:cNvSpPr txBox="true"/>
              <p:nvPr/>
            </p:nvSpPr>
            <p:spPr>
              <a:xfrm>
                <a:off x="0" y="-38100"/>
                <a:ext cx="1250569" cy="1292421"/>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17500" y="317500"/>
              <a:ext cx="6331007" cy="6350000"/>
            </a:xfrm>
            <a:custGeom>
              <a:avLst/>
              <a:gdLst/>
              <a:ahLst/>
              <a:cxnLst/>
              <a:rect r="r" b="b" t="t" l="l"/>
              <a:pathLst>
                <a:path h="6350000" w="6331007">
                  <a:moveTo>
                    <a:pt x="0" y="0"/>
                  </a:moveTo>
                  <a:lnTo>
                    <a:pt x="6331007" y="0"/>
                  </a:lnTo>
                  <a:lnTo>
                    <a:pt x="6331007" y="6350000"/>
                  </a:lnTo>
                  <a:lnTo>
                    <a:pt x="0" y="6350000"/>
                  </a:lnTo>
                  <a:lnTo>
                    <a:pt x="0" y="0"/>
                  </a:lnTo>
                  <a:close/>
                </a:path>
              </a:pathLst>
            </a:custGeom>
            <a:blipFill>
              <a:blip r:embed="rId2"/>
              <a:stretch>
                <a:fillRect l="0" t="0" r="0" b="0"/>
              </a:stretch>
            </a:blipFill>
          </p:spPr>
        </p:sp>
      </p:grpSp>
      <p:sp>
        <p:nvSpPr>
          <p:cNvPr name="Freeform 13" id="13"/>
          <p:cNvSpPr/>
          <p:nvPr/>
        </p:nvSpPr>
        <p:spPr>
          <a:xfrm flipH="false" flipV="false" rot="0">
            <a:off x="0" y="8102989"/>
            <a:ext cx="2184011" cy="2184011"/>
          </a:xfrm>
          <a:custGeom>
            <a:avLst/>
            <a:gdLst/>
            <a:ahLst/>
            <a:cxnLst/>
            <a:rect r="r" b="b" t="t" l="l"/>
            <a:pathLst>
              <a:path h="2184011" w="2184011">
                <a:moveTo>
                  <a:pt x="0" y="0"/>
                </a:moveTo>
                <a:lnTo>
                  <a:pt x="2184011" y="0"/>
                </a:lnTo>
                <a:lnTo>
                  <a:pt x="2184011" y="2184011"/>
                </a:lnTo>
                <a:lnTo>
                  <a:pt x="0" y="21840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true" flipV="true" rot="0">
            <a:off x="16103989" y="28135"/>
            <a:ext cx="2184011" cy="2184011"/>
          </a:xfrm>
          <a:custGeom>
            <a:avLst/>
            <a:gdLst/>
            <a:ahLst/>
            <a:cxnLst/>
            <a:rect r="r" b="b" t="t" l="l"/>
            <a:pathLst>
              <a:path h="2184011" w="2184011">
                <a:moveTo>
                  <a:pt x="2184011" y="2184010"/>
                </a:moveTo>
                <a:lnTo>
                  <a:pt x="0" y="2184010"/>
                </a:lnTo>
                <a:lnTo>
                  <a:pt x="0" y="0"/>
                </a:lnTo>
                <a:lnTo>
                  <a:pt x="2184011" y="0"/>
                </a:lnTo>
                <a:lnTo>
                  <a:pt x="2184011" y="218401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DAGP6vacKkA</dc:identifier>
  <dcterms:modified xsi:type="dcterms:W3CDTF">2011-08-01T06:04:30Z</dcterms:modified>
  <cp:revision>1</cp:revision>
  <dc:title>2024-2025 LRC</dc:title>
</cp:coreProperties>
</file>