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xls" ContentType="application/vnd.ms-exce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1"/>
  </p:notesMasterIdLst>
  <p:handoutMasterIdLst>
    <p:handoutMasterId r:id="rId42"/>
  </p:handoutMasterIdLst>
  <p:sldIdLst>
    <p:sldId id="267" r:id="rId3"/>
    <p:sldId id="313" r:id="rId4"/>
    <p:sldId id="278" r:id="rId5"/>
    <p:sldId id="318" r:id="rId6"/>
    <p:sldId id="273" r:id="rId7"/>
    <p:sldId id="279" r:id="rId8"/>
    <p:sldId id="320" r:id="rId9"/>
    <p:sldId id="321" r:id="rId10"/>
    <p:sldId id="283" r:id="rId11"/>
    <p:sldId id="272" r:id="rId12"/>
    <p:sldId id="343" r:id="rId13"/>
    <p:sldId id="285" r:id="rId14"/>
    <p:sldId id="289" r:id="rId15"/>
    <p:sldId id="275" r:id="rId16"/>
    <p:sldId id="333" r:id="rId17"/>
    <p:sldId id="342" r:id="rId18"/>
    <p:sldId id="309" r:id="rId19"/>
    <p:sldId id="292" r:id="rId20"/>
    <p:sldId id="334" r:id="rId21"/>
    <p:sldId id="335" r:id="rId22"/>
    <p:sldId id="336" r:id="rId23"/>
    <p:sldId id="337" r:id="rId24"/>
    <p:sldId id="338" r:id="rId25"/>
    <p:sldId id="339" r:id="rId26"/>
    <p:sldId id="340" r:id="rId27"/>
    <p:sldId id="323" r:id="rId28"/>
    <p:sldId id="324" r:id="rId29"/>
    <p:sldId id="325" r:id="rId30"/>
    <p:sldId id="329" r:id="rId31"/>
    <p:sldId id="332" r:id="rId32"/>
    <p:sldId id="351" r:id="rId33"/>
    <p:sldId id="348" r:id="rId34"/>
    <p:sldId id="347" r:id="rId35"/>
    <p:sldId id="346" r:id="rId36"/>
    <p:sldId id="345" r:id="rId37"/>
    <p:sldId id="344" r:id="rId38"/>
    <p:sldId id="271" r:id="rId39"/>
    <p:sldId id="266" r:id="rId4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97A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061" autoAdjust="0"/>
    <p:restoredTop sz="50171" autoAdjust="0"/>
  </p:normalViewPr>
  <p:slideViewPr>
    <p:cSldViewPr>
      <p:cViewPr varScale="1">
        <p:scale>
          <a:sx n="113" d="100"/>
          <a:sy n="113" d="100"/>
        </p:scale>
        <p:origin x="-23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54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1776" y="-10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00E3347-1416-4871-B258-4240BC1FE9AB}" type="datetimeFigureOut">
              <a:rPr lang="en-US"/>
              <a:pPr>
                <a:defRPr/>
              </a:pPr>
              <a:t>3/5/2013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2013 State of the State Library of Louisiana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C43BA0B-EC63-42BF-ABE5-23024D3D61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5AF45F-E8D2-4B2B-BBBC-537E9B4AE542}" type="datetimeFigureOut">
              <a:rPr lang="en-US"/>
              <a:pPr>
                <a:defRPr/>
              </a:pPr>
              <a:t>3/5/2013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6426"/>
            <a:ext cx="5607050" cy="4183063"/>
          </a:xfrm>
          <a:prstGeom prst="rect">
            <a:avLst/>
          </a:prstGeom>
        </p:spPr>
        <p:txBody>
          <a:bodyPr vert="horz" lIns="93164" tIns="46582" rIns="93164" bIns="4658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2013 State of the State Library of Louisiana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2C555CF-BCFD-41FA-A4CF-45BC73077A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5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  <p:sp>
        <p:nvSpPr>
          <p:cNvPr id="18436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CB2C2-56DA-4867-85C2-A6E6BD639197}" type="datetime8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3/5/2013 3:15 PM</a:t>
            </a:fld>
            <a:endParaRPr lang="en-US" dirty="0"/>
          </a:p>
        </p:txBody>
      </p:sp>
      <p:sp>
        <p:nvSpPr>
          <p:cNvPr id="18437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2013 State of the State Library of Louisiana</a:t>
            </a:r>
            <a:endParaRPr lang="en-US" dirty="0"/>
          </a:p>
        </p:txBody>
      </p:sp>
      <p:sp>
        <p:nvSpPr>
          <p:cNvPr id="18438" name="Slide Number Placeholder 6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9BA13F-3DAD-4AC7-9079-2CB810EDA00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defTabSz="930138" eaLnBrk="1" hangingPunct="1">
              <a:spcBef>
                <a:spcPct val="0"/>
              </a:spcBef>
            </a:pPr>
            <a:endParaRPr lang="en-US" dirty="0" smtClean="0">
              <a:solidFill>
                <a:srgbClr val="376092"/>
              </a:solidFill>
            </a:endParaRPr>
          </a:p>
        </p:txBody>
      </p:sp>
      <p:sp>
        <p:nvSpPr>
          <p:cNvPr id="38915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  <p:sp>
        <p:nvSpPr>
          <p:cNvPr id="38916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DEA5B1-2C93-4811-9560-6B9E6F00D7CE}" type="datetime8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3/5/2013 3:15 PM</a:t>
            </a:fld>
            <a:endParaRPr lang="en-US"/>
          </a:p>
        </p:txBody>
      </p:sp>
      <p:sp>
        <p:nvSpPr>
          <p:cNvPr id="38917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2013 State of the State Library of Louisiana</a:t>
            </a:r>
            <a:endParaRPr lang="en-US"/>
          </a:p>
        </p:txBody>
      </p:sp>
      <p:sp>
        <p:nvSpPr>
          <p:cNvPr id="38918" name="Slide Number Placeholder 6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C752A9-046A-47D5-93DB-6019019BF78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2013 State of the State Library of Louisiana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C555CF-BCFD-41FA-A4CF-45BC73077AD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0963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  <p:sp>
        <p:nvSpPr>
          <p:cNvPr id="40964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E40B6D-79B0-4EA9-8F8B-AE46E85EBFD8}" type="datetime8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3/5/2013 3:15 PM</a:t>
            </a:fld>
            <a:endParaRPr lang="en-US"/>
          </a:p>
        </p:txBody>
      </p:sp>
      <p:sp>
        <p:nvSpPr>
          <p:cNvPr id="40965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2013 State of the State Library of Louisiana</a:t>
            </a:r>
            <a:endParaRPr lang="en-US"/>
          </a:p>
        </p:txBody>
      </p:sp>
      <p:sp>
        <p:nvSpPr>
          <p:cNvPr id="40966" name="Slide Number Placeholder 6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B0E9E5-5C56-4E41-8579-DC3886FD649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567" indent="-228567" eaLnBrk="1" hangingPunct="1">
              <a:spcBef>
                <a:spcPct val="0"/>
              </a:spcBef>
            </a:pPr>
            <a:endParaRPr lang="en-US" sz="1600" b="0" dirty="0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7F3481-E23B-4455-A73F-D7D61F9940D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/>
          </a:p>
        </p:txBody>
      </p:sp>
      <p:sp>
        <p:nvSpPr>
          <p:cNvPr id="45060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2013 State of the State Library of Louisiana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="0" dirty="0" smtClean="0"/>
          </a:p>
        </p:txBody>
      </p:sp>
      <p:sp>
        <p:nvSpPr>
          <p:cNvPr id="47107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  <p:sp>
        <p:nvSpPr>
          <p:cNvPr id="47108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3E36BE-3DE0-49E5-A1B2-8BD4CF4883E2}" type="datetime8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3/5/2013 3:15 PM</a:t>
            </a:fld>
            <a:endParaRPr lang="en-US" dirty="0"/>
          </a:p>
        </p:txBody>
      </p:sp>
      <p:sp>
        <p:nvSpPr>
          <p:cNvPr id="47109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2013 State of the State Library of Louisiana</a:t>
            </a:r>
            <a:endParaRPr lang="en-US" dirty="0"/>
          </a:p>
        </p:txBody>
      </p:sp>
      <p:sp>
        <p:nvSpPr>
          <p:cNvPr id="47110" name="Slide Number Placeholder 6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9537C4-6244-4C92-8336-7704768D01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2013 State of the State Library of Louisiana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C555CF-BCFD-41FA-A4CF-45BC73077AD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2013 State of the State Library of Louisiana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C555CF-BCFD-41FA-A4CF-45BC73077AD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 dirty="0" smtClean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AD69E5-6901-438D-A377-3313419931C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/>
          </a:p>
        </p:txBody>
      </p:sp>
      <p:sp>
        <p:nvSpPr>
          <p:cNvPr id="51204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2013 State of the State Library of Louisiana</a:t>
            </a: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000" baseline="0" dirty="0" smtClean="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012451-500E-445F-AF22-CFF13D5FBAF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dirty="0"/>
          </a:p>
        </p:txBody>
      </p:sp>
      <p:sp>
        <p:nvSpPr>
          <p:cNvPr id="55300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2013 State of the State Library of Louisiana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98D401-592C-49A5-BC9F-67ECE6CE88E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dirty="0"/>
          </a:p>
        </p:txBody>
      </p:sp>
      <p:sp>
        <p:nvSpPr>
          <p:cNvPr id="61444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2013 State of the State Library of Louisiana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D333EC-B181-4E22-9FA9-6F6E09887F1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/>
          </a:p>
        </p:txBody>
      </p:sp>
      <p:sp>
        <p:nvSpPr>
          <p:cNvPr id="20484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2013 State of the State Library of Louisiana</a:t>
            </a:r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3491" name="Footer Placeholder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2013 State of the State Library of Louisiana</a:t>
            </a:r>
            <a:endParaRPr lang="en-US" dirty="0"/>
          </a:p>
        </p:txBody>
      </p:sp>
      <p:sp>
        <p:nvSpPr>
          <p:cNvPr id="63492" name="Slide Number Placehold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4AD72A-5BEE-43FC-B5BF-7F7667A3725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B2D675-DC29-4BC2-AA6A-252271683B4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dirty="0"/>
          </a:p>
        </p:txBody>
      </p:sp>
      <p:sp>
        <p:nvSpPr>
          <p:cNvPr id="67588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2013 State of the State Library of Louisiana</a:t>
            </a: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99191A-F355-4006-AB89-F7809334551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dirty="0"/>
          </a:p>
        </p:txBody>
      </p:sp>
      <p:sp>
        <p:nvSpPr>
          <p:cNvPr id="69636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2013 State of the State Library of Louisiana</a:t>
            </a:r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266" eaLnBrk="1" hangingPunct="1">
              <a:spcBef>
                <a:spcPct val="0"/>
              </a:spcBef>
              <a:defRPr/>
            </a:pPr>
            <a:endParaRPr lang="en-US" dirty="0" smtClean="0"/>
          </a:p>
        </p:txBody>
      </p:sp>
      <p:sp>
        <p:nvSpPr>
          <p:cNvPr id="71683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  <p:sp>
        <p:nvSpPr>
          <p:cNvPr id="71684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075843-8167-402A-88E0-18F41054E936}" type="datetime8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3/5/2013 3:15 PM</a:t>
            </a:fld>
            <a:endParaRPr lang="en-US" dirty="0"/>
          </a:p>
        </p:txBody>
      </p:sp>
      <p:sp>
        <p:nvSpPr>
          <p:cNvPr id="71685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2013 State of the State Library of Louisiana</a:t>
            </a:r>
            <a:endParaRPr lang="en-US" dirty="0"/>
          </a:p>
        </p:txBody>
      </p:sp>
      <p:sp>
        <p:nvSpPr>
          <p:cNvPr id="71686" name="Slide Number Placeholder 6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DA8F90-57A4-4674-87EB-283DBA3081D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B1B692-FB1C-43CB-91C3-E2A8956F03E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dirty="0"/>
          </a:p>
        </p:txBody>
      </p:sp>
      <p:sp>
        <p:nvSpPr>
          <p:cNvPr id="75780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2013 State of the State Library of Louisiana</a:t>
            </a:r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1000" dirty="0" smtClean="0"/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2FED94-F07E-41BE-8853-F648378D449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dirty="0"/>
          </a:p>
        </p:txBody>
      </p:sp>
      <p:sp>
        <p:nvSpPr>
          <p:cNvPr id="77828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2013 State of the State Library of Louisiana</a:t>
            </a:r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1100" dirty="0" smtClean="0"/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C826F8-1317-4874-BB8A-3A3A2945790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dirty="0"/>
          </a:p>
        </p:txBody>
      </p:sp>
      <p:sp>
        <p:nvSpPr>
          <p:cNvPr id="79876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2013 State of the State Library of Louisiana</a:t>
            </a:r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8067" name="Footer Placeholder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2013 State of the State Library of Louisiana</a:t>
            </a:r>
            <a:endParaRPr lang="en-US" dirty="0"/>
          </a:p>
        </p:txBody>
      </p:sp>
      <p:sp>
        <p:nvSpPr>
          <p:cNvPr id="88068" name="Slide Number Placehold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5651E6-4934-448F-A326-AA03301CAE7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000" dirty="0" smtClean="0"/>
          </a:p>
        </p:txBody>
      </p:sp>
      <p:sp>
        <p:nvSpPr>
          <p:cNvPr id="24579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  <p:sp>
        <p:nvSpPr>
          <p:cNvPr id="24580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6EEF67-90D7-4990-B236-39425AB8B3E9}" type="datetime8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3/5/2013 3:15 PM</a:t>
            </a:fld>
            <a:endParaRPr lang="en-US" dirty="0"/>
          </a:p>
        </p:txBody>
      </p:sp>
      <p:sp>
        <p:nvSpPr>
          <p:cNvPr id="24581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2013 State of the State Library of Louisiana</a:t>
            </a:r>
            <a:endParaRPr lang="en-US" dirty="0"/>
          </a:p>
        </p:txBody>
      </p:sp>
      <p:sp>
        <p:nvSpPr>
          <p:cNvPr id="24582" name="Slide Number Placeholder 6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0F7835-BDEA-445D-BADD-D0480B5C5B7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2013 State of the State Library of Louisiana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C555CF-BCFD-41FA-A4CF-45BC73077AD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0963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  <p:sp>
        <p:nvSpPr>
          <p:cNvPr id="40964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E40B6D-79B0-4EA9-8F8B-AE46E85EBFD8}" type="datetime8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3/5/2013 3:15 PM</a:t>
            </a:fld>
            <a:endParaRPr lang="en-US"/>
          </a:p>
        </p:txBody>
      </p:sp>
      <p:sp>
        <p:nvSpPr>
          <p:cNvPr id="40965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2013 State of the State Library of Louisiana</a:t>
            </a:r>
            <a:endParaRPr lang="en-US"/>
          </a:p>
        </p:txBody>
      </p:sp>
      <p:sp>
        <p:nvSpPr>
          <p:cNvPr id="40966" name="Slide Number Placeholder 6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B0E9E5-5C56-4E41-8579-DC3886FD649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2013 State of the State Library of Louisiana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C555CF-BCFD-41FA-A4CF-45BC73077ADE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2013 State of the State Library of Louisiana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C555CF-BCFD-41FA-A4CF-45BC73077ADE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2013 State of the State Library of Louisiana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C555CF-BCFD-41FA-A4CF-45BC73077ADE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2013 State of the State Library of Louisiana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C555CF-BCFD-41FA-A4CF-45BC73077ADE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2013 State of the State Library of Louisiana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C555CF-BCFD-41FA-A4CF-45BC73077ADE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aseline="0" dirty="0" smtClean="0"/>
          </a:p>
        </p:txBody>
      </p:sp>
      <p:sp>
        <p:nvSpPr>
          <p:cNvPr id="90115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  <p:sp>
        <p:nvSpPr>
          <p:cNvPr id="90116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FF7ED9-9956-4038-A8FA-88D392264D09}" type="datetime8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3/5/2013 3:15 PM</a:t>
            </a:fld>
            <a:endParaRPr lang="en-US"/>
          </a:p>
        </p:txBody>
      </p:sp>
      <p:sp>
        <p:nvSpPr>
          <p:cNvPr id="90117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2013 State of the State Library of Louisiana</a:t>
            </a:r>
            <a:endParaRPr lang="en-US"/>
          </a:p>
        </p:txBody>
      </p:sp>
      <p:sp>
        <p:nvSpPr>
          <p:cNvPr id="90118" name="Slide Number Placeholder 6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4BC4D9-D751-4276-BCCE-5BFEAD8168F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u="sng" dirty="0" smtClean="0">
              <a:solidFill>
                <a:srgbClr val="FF0000"/>
              </a:solidFill>
            </a:endParaRPr>
          </a:p>
        </p:txBody>
      </p:sp>
      <p:sp>
        <p:nvSpPr>
          <p:cNvPr id="92163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  <p:sp>
        <p:nvSpPr>
          <p:cNvPr id="92164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27B50-5BA6-40AD-ADDA-59DA5B2B093A}" type="datetime8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3/5/2013 3:15 PM</a:t>
            </a:fld>
            <a:endParaRPr lang="en-US"/>
          </a:p>
        </p:txBody>
      </p:sp>
      <p:sp>
        <p:nvSpPr>
          <p:cNvPr id="92165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2013 State of the State Library of Louisiana</a:t>
            </a:r>
            <a:endParaRPr lang="en-US"/>
          </a:p>
        </p:txBody>
      </p:sp>
      <p:sp>
        <p:nvSpPr>
          <p:cNvPr id="92166" name="Slide Number Placeholder 6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F3A6F2-21EF-4854-AB9F-ACF06AA5D4A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6627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  <p:sp>
        <p:nvSpPr>
          <p:cNvPr id="26628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6542F3-F392-4471-BFF9-91739ECCC5B8}" type="datetime8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3/5/2013 3:15 PM</a:t>
            </a:fld>
            <a:endParaRPr lang="en-US" dirty="0"/>
          </a:p>
        </p:txBody>
      </p:sp>
      <p:sp>
        <p:nvSpPr>
          <p:cNvPr id="26629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2013 State of the State Library of Louisiana</a:t>
            </a:r>
            <a:endParaRPr lang="en-US" dirty="0"/>
          </a:p>
        </p:txBody>
      </p:sp>
      <p:sp>
        <p:nvSpPr>
          <p:cNvPr id="26630" name="Slide Number Placeholder 6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AC42F9-DFE2-4370-9875-9A6D4DA7919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5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  <p:sp>
        <p:nvSpPr>
          <p:cNvPr id="28676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64D4B4-B2E9-4CA1-B28A-89686A495FDF}" type="datetime8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3/5/2013 3:15 PM</a:t>
            </a:fld>
            <a:endParaRPr lang="en-US"/>
          </a:p>
        </p:txBody>
      </p:sp>
      <p:sp>
        <p:nvSpPr>
          <p:cNvPr id="28677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2013 State of the State Library of Louisiana</a:t>
            </a:r>
            <a:endParaRPr lang="en-US"/>
          </a:p>
        </p:txBody>
      </p:sp>
      <p:sp>
        <p:nvSpPr>
          <p:cNvPr id="28678" name="Slide Number Placeholder 6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729543-2310-4031-93BB-692A7F714A3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0723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  <p:sp>
        <p:nvSpPr>
          <p:cNvPr id="30724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211226-B753-45D3-978F-AB0583E02DA4}" type="datetime8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3/5/2013 3:15 PM</a:t>
            </a:fld>
            <a:endParaRPr lang="en-US"/>
          </a:p>
        </p:txBody>
      </p:sp>
      <p:sp>
        <p:nvSpPr>
          <p:cNvPr id="30725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2013 State of the State Library of Louisiana</a:t>
            </a:r>
            <a:endParaRPr lang="en-US"/>
          </a:p>
        </p:txBody>
      </p:sp>
      <p:sp>
        <p:nvSpPr>
          <p:cNvPr id="30726" name="Slide Number Placeholder 6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CAE3DE-C613-4E14-A7BE-DA45A439543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2771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  <p:sp>
        <p:nvSpPr>
          <p:cNvPr id="32772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610209-A944-4670-8003-AADA5D6915AF}" type="datetime8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3/5/2013 3:15 PM</a:t>
            </a:fld>
            <a:endParaRPr lang="en-US"/>
          </a:p>
        </p:txBody>
      </p:sp>
      <p:sp>
        <p:nvSpPr>
          <p:cNvPr id="32773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2013 State of the State Library of Louisiana</a:t>
            </a:r>
            <a:endParaRPr lang="en-US"/>
          </a:p>
        </p:txBody>
      </p:sp>
      <p:sp>
        <p:nvSpPr>
          <p:cNvPr id="32774" name="Slide Number Placeholder 6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9F3DB5-059C-4FBD-A945-FAF5AB41DA9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0138"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23B666-6A42-4602-A84C-A8A02A49100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  <p:sp>
        <p:nvSpPr>
          <p:cNvPr id="34820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2013 State of the State Library of Louisiana</a:t>
            </a: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6867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  <p:sp>
        <p:nvSpPr>
          <p:cNvPr id="36868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456296-F091-4A52-BD18-74D43F002203}" type="datetime8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3/5/2013 3:15 PM</a:t>
            </a:fld>
            <a:endParaRPr lang="en-US"/>
          </a:p>
        </p:txBody>
      </p:sp>
      <p:sp>
        <p:nvSpPr>
          <p:cNvPr id="36869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2013 State of the State Library of Louisiana</a:t>
            </a:r>
            <a:endParaRPr lang="en-US"/>
          </a:p>
        </p:txBody>
      </p:sp>
      <p:sp>
        <p:nvSpPr>
          <p:cNvPr id="36870" name="Slide Number Placeholder 6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A00DC0-3647-471F-96F3-84E15B17936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85" r:id="rId10"/>
    <p:sldLayoutId id="2147483686" r:id="rId11"/>
  </p:sldLayoutIdLst>
  <p:transition>
    <p:fade/>
  </p:transition>
  <p:hf hdr="0"/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white rectangle.png"/>
          <p:cNvPicPr>
            <a:picLocks noChangeAspect="1"/>
          </p:cNvPicPr>
          <p:nvPr/>
        </p:nvPicPr>
        <p:blipFill>
          <a:blip r:embed="rId4" cstate="print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ransition>
    <p:fade/>
  </p:transition>
  <p:hf hdr="0"/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25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indent="40322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eryoneon.org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e.lib.la.us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hamilton@slol.lib.la.u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2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97-2003_Worksheet3.xls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914400"/>
            <a:ext cx="7043208" cy="1523494"/>
          </a:xfrm>
        </p:spPr>
        <p:txBody>
          <a:bodyPr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dirty="0" smtClean="0"/>
              <a:t>State of the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33800"/>
            <a:ext cx="8458201" cy="2514600"/>
          </a:xfrm>
        </p:spPr>
        <p:txBody>
          <a:bodyPr rtlCol="0"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lang="en-US" dirty="0" smtClean="0"/>
              <a:t>Rebecca Hamilton</a:t>
            </a:r>
          </a:p>
          <a:p>
            <a:pPr defTabSz="914363" eaLnBrk="1" fontAlgn="auto" hangingPunct="1">
              <a:spcBef>
                <a:spcPct val="10000"/>
              </a:spcBef>
              <a:spcAft>
                <a:spcPts val="0"/>
              </a:spcAft>
              <a:defRPr/>
            </a:pPr>
            <a:r>
              <a:rPr lang="en-US" dirty="0" smtClean="0"/>
              <a:t>State Librarian</a:t>
            </a:r>
          </a:p>
          <a:p>
            <a:pPr defTabSz="914363" eaLnBrk="1" fontAlgn="auto" hangingPunct="1">
              <a:spcBef>
                <a:spcPct val="35000"/>
              </a:spcBef>
              <a:spcAft>
                <a:spcPts val="0"/>
              </a:spcAft>
              <a:defRPr/>
            </a:pPr>
            <a:r>
              <a:rPr lang="en-US" dirty="0" smtClean="0"/>
              <a:t>Louisiana Library Association Annual Conference</a:t>
            </a:r>
            <a:br>
              <a:rPr lang="en-US" dirty="0" smtClean="0"/>
            </a:br>
            <a:r>
              <a:rPr lang="en-US" dirty="0" smtClean="0"/>
              <a:t>Thursday, March 7, 2013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62000" y="2133600"/>
            <a:ext cx="7690114" cy="1384994"/>
          </a:xfrm>
        </p:spPr>
        <p:txBody>
          <a:bodyPr rtlCol="0"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spc="300" dirty="0"/>
              <a:t>State Library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62000" y="2057400"/>
            <a:ext cx="8001000" cy="2622256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dirty="0" smtClean="0"/>
              <a:t>State Aid is </a:t>
            </a:r>
            <a:r>
              <a:rPr lang="en-US" b="1" dirty="0" smtClean="0">
                <a:solidFill>
                  <a:srgbClr val="00B0F0"/>
                </a:solidFill>
              </a:rPr>
              <a:t>ZERO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 smtClean="0"/>
              <a:t>BTOP Stimulus funding makes our budget look larger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 smtClean="0"/>
              <a:t>Not meeting MOE - 4</a:t>
            </a:r>
            <a:r>
              <a:rPr lang="en-US" baseline="30000" dirty="0" smtClean="0"/>
              <a:t>th</a:t>
            </a:r>
            <a:r>
              <a:rPr lang="en-US" dirty="0" smtClean="0"/>
              <a:t> year in a row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382000" cy="664797"/>
          </a:xfrm>
        </p:spPr>
        <p:txBody>
          <a:bodyPr/>
          <a:lstStyle/>
          <a:p>
            <a:pPr lvl="0"/>
            <a:r>
              <a:rPr lang="en-US" dirty="0" smtClean="0"/>
              <a:t>Budget Re-Cap for FY 2012-2013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FY13-14 Budget Forecast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520142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0verall </a:t>
            </a:r>
            <a:r>
              <a:rPr lang="en-US" b="1" dirty="0" smtClean="0"/>
              <a:t>20.51% cut </a:t>
            </a:r>
            <a:r>
              <a:rPr lang="en-US" dirty="0" smtClean="0"/>
              <a:t>to State Library budget as we go into Session.</a:t>
            </a:r>
          </a:p>
          <a:p>
            <a:pPr>
              <a:spcBef>
                <a:spcPts val="1200"/>
              </a:spcBef>
            </a:pPr>
            <a:r>
              <a:rPr lang="en-US" b="1" dirty="0" smtClean="0">
                <a:solidFill>
                  <a:srgbClr val="00B0F0"/>
                </a:solidFill>
              </a:rPr>
              <a:t>ZERO </a:t>
            </a:r>
            <a:r>
              <a:rPr lang="en-US" dirty="0" smtClean="0"/>
              <a:t>allotted for State Aid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No position cuts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Some cuts to IAT (building maintenance, utilities, security, insurance)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Book budget cut by 95%. (Not even enough to pay EBSCO bill for serials.)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Nothing for hardware and software replacements.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sz="7200" spc="-150"/>
              <a:t>ACCOMPLISHMENTS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382000" cy="1329595"/>
          </a:xfrm>
        </p:spPr>
        <p:txBody>
          <a:bodyPr/>
          <a:lstStyle/>
          <a:p>
            <a:pPr eaLnBrk="1" hangingPunct="1">
              <a:defRPr/>
            </a:pPr>
            <a:r>
              <a:rPr b="1" i="1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b="1" i="1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dirty="0"/>
          </a:p>
        </p:txBody>
      </p:sp>
      <p:pic>
        <p:nvPicPr>
          <p:cNvPr id="4" name="Picture 3" descr="Slider1_IndexPage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676400"/>
            <a:ext cx="7719802" cy="3657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90600"/>
            <a:ext cx="8382000" cy="1329595"/>
          </a:xfrm>
        </p:spPr>
        <p:txBody>
          <a:bodyPr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dirty="0"/>
              <a:t>OTHER CENTER FOR </a:t>
            </a:r>
            <a:br>
              <a:rPr dirty="0"/>
            </a:br>
            <a:r>
              <a:rPr dirty="0"/>
              <a:t>THE BOOK PROGRAMMING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4403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90600" y="2514600"/>
            <a:ext cx="7696200" cy="1581972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dirty="0" smtClean="0"/>
              <a:t>Letters About Literature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 smtClean="0"/>
              <a:t>Louisiana Writer Award</a:t>
            </a:r>
          </a:p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8382000" cy="665162"/>
          </a:xfrm>
        </p:spPr>
        <p:txBody>
          <a:bodyPr/>
          <a:lstStyle/>
          <a:p>
            <a:r>
              <a:rPr lang="en-US" dirty="0" smtClean="0"/>
              <a:t>E-books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62000" y="1371600"/>
            <a:ext cx="8382000" cy="402571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Collections</a:t>
            </a:r>
          </a:p>
          <a:p>
            <a:pPr lvl="1">
              <a:spcBef>
                <a:spcPts val="1200"/>
              </a:spcBef>
            </a:pPr>
            <a:r>
              <a:rPr lang="en-US" sz="3200" dirty="0" smtClean="0"/>
              <a:t>Britannica</a:t>
            </a:r>
          </a:p>
          <a:p>
            <a:pPr lvl="1">
              <a:spcBef>
                <a:spcPts val="1200"/>
              </a:spcBef>
            </a:pPr>
            <a:r>
              <a:rPr lang="en-US" sz="3200" dirty="0" smtClean="0"/>
              <a:t>Gale: Small Business Collection</a:t>
            </a:r>
          </a:p>
          <a:p>
            <a:pPr lvl="1">
              <a:spcBef>
                <a:spcPts val="1200"/>
              </a:spcBef>
            </a:pPr>
            <a:r>
              <a:rPr lang="en-US" sz="3200" dirty="0" smtClean="0"/>
              <a:t>Credo Reference</a:t>
            </a:r>
          </a:p>
          <a:p>
            <a:pPr lvl="1">
              <a:spcBef>
                <a:spcPts val="1200"/>
              </a:spcBef>
            </a:pPr>
            <a:r>
              <a:rPr lang="en-US" sz="3200" dirty="0" smtClean="0"/>
              <a:t>EBSCO e-books and audiobooks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MARC records – available on the Extranet</a:t>
            </a:r>
          </a:p>
          <a:p>
            <a:pPr>
              <a:spcBef>
                <a:spcPts val="1200"/>
              </a:spcBef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Resources in 2012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637371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Mango Languages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McGraw Hill’s Access Science</a:t>
            </a:r>
          </a:p>
          <a:p>
            <a:pPr>
              <a:spcBef>
                <a:spcPts val="1200"/>
              </a:spcBef>
            </a:pPr>
            <a:r>
              <a:rPr lang="en-US" dirty="0" err="1" smtClean="0"/>
              <a:t>Tumblebooks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38200"/>
            <a:ext cx="8382000" cy="664797"/>
          </a:xfrm>
        </p:spPr>
        <p:txBody>
          <a:bodyPr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dirty="0" smtClean="0"/>
              <a:t>Talking Books and Braille Library</a:t>
            </a:r>
            <a:endParaRPr sz="3600" dirty="0">
              <a:solidFill>
                <a:srgbClr val="92D050"/>
              </a:solidFill>
            </a:endParaRPr>
          </a:p>
        </p:txBody>
      </p:sp>
      <p:sp>
        <p:nvSpPr>
          <p:cNvPr id="4813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38200" y="1905000"/>
            <a:ext cx="7772400" cy="1483483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dirty="0" smtClean="0"/>
              <a:t>Digital books account for over 55% of </a:t>
            </a:r>
            <a:br>
              <a:rPr lang="en-US" dirty="0" smtClean="0"/>
            </a:br>
            <a:r>
              <a:rPr lang="en-US" dirty="0" smtClean="0"/>
              <a:t>overall TBBL circulation; and,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 smtClean="0"/>
              <a:t>BARD accounts for 15% of circulation.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8382000" cy="664797"/>
          </a:xfrm>
        </p:spPr>
        <p:txBody>
          <a:bodyPr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dirty="0"/>
              <a:t>OTHER ITEMS</a:t>
            </a:r>
          </a:p>
        </p:txBody>
      </p:sp>
      <p:sp>
        <p:nvSpPr>
          <p:cNvPr id="5222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19200" y="1447800"/>
            <a:ext cx="7772400" cy="5066002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dirty="0" smtClean="0"/>
              <a:t>Statewide Staff Day:  2013.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 smtClean="0"/>
              <a:t>IT Staff Technology Visits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 smtClean="0"/>
              <a:t>More Online Training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 smtClean="0"/>
              <a:t>Supervision &amp; Management for Support Staff (LSSCP – Certified) 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 smtClean="0"/>
              <a:t>Adding Two Courses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 smtClean="0"/>
              <a:t>New LD Staff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 smtClean="0"/>
              <a:t>LD Site Visits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 smtClean="0"/>
              <a:t>OCLC ILL Migration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8382000" cy="2769989"/>
          </a:xfrm>
        </p:spPr>
        <p:txBody>
          <a:bodyPr/>
          <a:lstStyle/>
          <a:p>
            <a:pPr defTabSz="914363" eaLnBrk="1" fontAlgn="auto" hangingPunct="1">
              <a:lnSpc>
                <a:spcPct val="100000"/>
              </a:lnSpc>
              <a:spcBef>
                <a:spcPts val="2400"/>
              </a:spcBef>
              <a:spcAft>
                <a:spcPts val="3000"/>
              </a:spcAft>
              <a:defRPr/>
            </a:pPr>
            <a:r>
              <a:rPr dirty="0"/>
              <a:t>COLLABORATIVE </a:t>
            </a:r>
            <a:br>
              <a:rPr dirty="0"/>
            </a:br>
            <a:r>
              <a:rPr dirty="0"/>
              <a:t>SUMMER READING </a:t>
            </a:r>
            <a:r>
              <a:rPr dirty="0" smtClean="0"/>
              <a:t>PROGRAM</a:t>
            </a:r>
            <a:br>
              <a:rPr dirty="0" smtClean="0"/>
            </a:br>
            <a:r>
              <a:rPr lang="en-US" sz="3600" dirty="0" smtClean="0"/>
              <a:t>The slogans for 2013 are:</a:t>
            </a:r>
            <a:r>
              <a:rPr lang="en-US" dirty="0" smtClean="0"/>
              <a:t/>
            </a:r>
            <a:br>
              <a:rPr lang="en-US" dirty="0" smtClean="0"/>
            </a:b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66800" y="2590800"/>
            <a:ext cx="7467600" cy="1637371"/>
          </a:xfrm>
        </p:spPr>
        <p:txBody>
          <a:bodyPr rtlCol="0"/>
          <a:lstStyle/>
          <a:p>
            <a:pPr defTabSz="914363"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en-US" dirty="0" smtClean="0"/>
              <a:t>Children – 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Dig into Reading!</a:t>
            </a:r>
          </a:p>
          <a:p>
            <a:pPr defTabSz="914363"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en-US" dirty="0" smtClean="0"/>
              <a:t>Teens – 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Beneath the Surface</a:t>
            </a:r>
          </a:p>
          <a:p>
            <a:pPr defTabSz="914363"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en-US" dirty="0" smtClean="0"/>
              <a:t>Adults – 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Groundbreaking Reads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1219200" y="4495800"/>
            <a:ext cx="7315200" cy="1981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CSLP 20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12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93,084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children and teens participated.</a:t>
            </a:r>
          </a:p>
          <a:p>
            <a:pPr marL="0" lvl="1" algn="ctr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278,166 attended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related programs.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01769"/>
            <a:ext cx="7315200" cy="664797"/>
          </a:xfrm>
        </p:spPr>
        <p:txBody>
          <a:bodyPr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dirty="0"/>
              <a:t>AGENDA</a:t>
            </a:r>
          </a:p>
        </p:txBody>
      </p:sp>
      <p:sp>
        <p:nvSpPr>
          <p:cNvPr id="1945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95400" y="2016169"/>
            <a:ext cx="7620000" cy="3317831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dirty="0" smtClean="0"/>
              <a:t>Budget</a:t>
            </a:r>
          </a:p>
          <a:p>
            <a:pPr lvl="1" eaLnBrk="1" hangingPunct="1">
              <a:spcBef>
                <a:spcPts val="1200"/>
              </a:spcBef>
            </a:pPr>
            <a:r>
              <a:rPr lang="en-US" dirty="0" smtClean="0"/>
              <a:t>Overview of 2012 – 2013 Budget</a:t>
            </a:r>
          </a:p>
          <a:p>
            <a:pPr lvl="1" eaLnBrk="1" hangingPunct="1">
              <a:spcBef>
                <a:spcPts val="1200"/>
              </a:spcBef>
            </a:pPr>
            <a:r>
              <a:rPr lang="en-US" dirty="0" smtClean="0"/>
              <a:t>Concerns &amp; Issues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 smtClean="0"/>
              <a:t>Accomplishments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 smtClean="0"/>
              <a:t>Initiatives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 smtClean="0"/>
              <a:t>BTOP/Stimulus Grant Update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23005"/>
            <a:ext cx="8382000" cy="1329595"/>
          </a:xfrm>
        </p:spPr>
        <p:txBody>
          <a:bodyPr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dirty="0" smtClean="0"/>
              <a:t>2013 </a:t>
            </a:r>
            <a:r>
              <a:rPr dirty="0"/>
              <a:t>CHILDRENS’ </a:t>
            </a:r>
            <a:br>
              <a:rPr dirty="0"/>
            </a:br>
            <a:r>
              <a:rPr dirty="0"/>
              <a:t>SUMMER READING PROGRAM</a:t>
            </a:r>
          </a:p>
        </p:txBody>
      </p:sp>
      <p:pic>
        <p:nvPicPr>
          <p:cNvPr id="6" name="Picture 5" descr="Dig Into5.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1981200"/>
            <a:ext cx="3244273" cy="45720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23005"/>
            <a:ext cx="8382000" cy="1329595"/>
          </a:xfrm>
        </p:spPr>
        <p:txBody>
          <a:bodyPr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dirty="0" smtClean="0"/>
              <a:t>2013 </a:t>
            </a:r>
            <a:r>
              <a:rPr dirty="0"/>
              <a:t>TEEN</a:t>
            </a:r>
            <a:br>
              <a:rPr dirty="0"/>
            </a:br>
            <a:r>
              <a:rPr dirty="0"/>
              <a:t>SUMMER READING PROGRAM</a:t>
            </a:r>
          </a:p>
        </p:txBody>
      </p:sp>
      <p:pic>
        <p:nvPicPr>
          <p:cNvPr id="7" name="Picture 6" descr="Beneath-Poster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1866900"/>
            <a:ext cx="3524250" cy="47625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23005"/>
            <a:ext cx="8382000" cy="664797"/>
          </a:xfrm>
        </p:spPr>
        <p:txBody>
          <a:bodyPr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dirty="0" smtClean="0"/>
              <a:t>2013 </a:t>
            </a:r>
            <a:r>
              <a:rPr dirty="0"/>
              <a:t>ADULT READING PROGRAM</a:t>
            </a:r>
          </a:p>
        </p:txBody>
      </p:sp>
      <p:pic>
        <p:nvPicPr>
          <p:cNvPr id="6" name="Picture 5" descr="Groundbreaking Poster 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1371600"/>
            <a:ext cx="3378200" cy="45720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dirty="0" smtClean="0"/>
              <a:t>LOUISIANA </a:t>
            </a:r>
            <a:br>
              <a:rPr dirty="0" smtClean="0"/>
            </a:br>
            <a:r>
              <a:rPr dirty="0" smtClean="0"/>
              <a:t>YOUNG READERS' CHOICE AWARD</a:t>
            </a:r>
            <a:endParaRPr dirty="0"/>
          </a:p>
        </p:txBody>
      </p:sp>
      <p:sp>
        <p:nvSpPr>
          <p:cNvPr id="62466" name="Text Placeholder 4"/>
          <p:cNvSpPr>
            <a:spLocks noGrp="1"/>
          </p:cNvSpPr>
          <p:nvPr>
            <p:ph type="body" idx="1"/>
          </p:nvPr>
        </p:nvSpPr>
        <p:spPr>
          <a:xfrm>
            <a:off x="381000" y="1981200"/>
            <a:ext cx="3810000" cy="692497"/>
          </a:xfrm>
        </p:spPr>
        <p:txBody>
          <a:bodyPr anchor="t"/>
          <a:lstStyle/>
          <a:p>
            <a:pPr algn="ctr" eaLnBrk="1" hangingPunct="1">
              <a:spcBef>
                <a:spcPct val="0"/>
              </a:spcBef>
            </a:pPr>
            <a:r>
              <a:rPr lang="en-US" dirty="0" smtClean="0"/>
              <a:t>20,522 students voted in 2012 for their favorite book.</a:t>
            </a:r>
          </a:p>
        </p:txBody>
      </p:sp>
      <p:pic>
        <p:nvPicPr>
          <p:cNvPr id="9" name="Content Placeholder 8" descr="Tom @ St. Aloysius School-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81000" y="2819400"/>
            <a:ext cx="3671299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62468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495800" y="1981200"/>
            <a:ext cx="3810000" cy="69215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en-US" dirty="0" smtClean="0"/>
              <a:t>This year's participants read almost 65,000 books.</a:t>
            </a:r>
          </a:p>
        </p:txBody>
      </p:sp>
      <p:pic>
        <p:nvPicPr>
          <p:cNvPr id="10" name="Content Placeholder 9" descr="Tom @ St. Aloysius School-15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572000" y="2819400"/>
            <a:ext cx="3657600" cy="24293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cap="all" dirty="0" smtClean="0"/>
              <a:t>This year's winners…</a:t>
            </a:r>
            <a:endParaRPr cap="all" dirty="0"/>
          </a:p>
        </p:txBody>
      </p:sp>
      <p:sp>
        <p:nvSpPr>
          <p:cNvPr id="64514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95400"/>
            <a:ext cx="3429000" cy="34607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en-US" dirty="0" smtClean="0"/>
              <a:t>3-5th Grade</a:t>
            </a:r>
          </a:p>
        </p:txBody>
      </p:sp>
      <p:sp>
        <p:nvSpPr>
          <p:cNvPr id="64515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52600"/>
            <a:ext cx="4114800" cy="63709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i="1" dirty="0" smtClean="0"/>
              <a:t>The Dunderheads </a:t>
            </a:r>
            <a:br>
              <a:rPr lang="en-US" i="1" dirty="0" smtClean="0"/>
            </a:br>
            <a:r>
              <a:rPr lang="en-US" dirty="0" smtClean="0"/>
              <a:t>by Paul Fleischman</a:t>
            </a:r>
          </a:p>
        </p:txBody>
      </p:sp>
      <p:sp>
        <p:nvSpPr>
          <p:cNvPr id="6451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6025" y="1295400"/>
            <a:ext cx="3508375" cy="34607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en-US" dirty="0" smtClean="0"/>
              <a:t>6-8th Grade</a:t>
            </a:r>
          </a:p>
        </p:txBody>
      </p:sp>
      <p:sp>
        <p:nvSpPr>
          <p:cNvPr id="64517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752600"/>
            <a:ext cx="3508375" cy="318549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i="1" dirty="0" smtClean="0"/>
              <a:t>11 Birthdays</a:t>
            </a:r>
            <a:r>
              <a:rPr lang="en-US" dirty="0" smtClean="0"/>
              <a:t>  by Wendy Mass</a:t>
            </a:r>
          </a:p>
        </p:txBody>
      </p:sp>
      <p:pic>
        <p:nvPicPr>
          <p:cNvPr id="80900" name="Picture 4" descr="The Dunderhea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514599"/>
            <a:ext cx="3276600" cy="4204971"/>
          </a:xfrm>
          <a:prstGeom prst="rect">
            <a:avLst/>
          </a:prstGeom>
          <a:noFill/>
        </p:spPr>
      </p:pic>
      <p:pic>
        <p:nvPicPr>
          <p:cNvPr id="80904" name="Picture 8" descr="11 Birthday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199" y="2362200"/>
            <a:ext cx="2909931" cy="42291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1329595"/>
          </a:xfrm>
        </p:spPr>
        <p:txBody>
          <a:bodyPr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dirty="0"/>
              <a:t>LOUISIANA TEEN READERS' </a:t>
            </a:r>
            <a:br>
              <a:rPr dirty="0"/>
            </a:br>
            <a:r>
              <a:rPr dirty="0"/>
              <a:t>CHOICE </a:t>
            </a:r>
            <a:r>
              <a:rPr dirty="0" smtClean="0"/>
              <a:t>AWARD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6656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981200" y="1600200"/>
            <a:ext cx="5410200" cy="443198"/>
          </a:xfrm>
        </p:spPr>
        <p:txBody>
          <a:bodyPr/>
          <a:lstStyle/>
          <a:p>
            <a:pPr eaLnBrk="1" hangingPunct="1">
              <a:buNone/>
            </a:pPr>
            <a:r>
              <a:rPr lang="en-US" b="1" i="1" dirty="0" smtClean="0"/>
              <a:t>Hate List </a:t>
            </a:r>
            <a:r>
              <a:rPr lang="en-US" b="1" dirty="0" smtClean="0"/>
              <a:t>by Jennifer Brown</a:t>
            </a:r>
          </a:p>
        </p:txBody>
      </p:sp>
      <p:pic>
        <p:nvPicPr>
          <p:cNvPr id="7" name="Picture 6" descr="Hate-List-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2133600"/>
            <a:ext cx="2914650" cy="443865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838200" y="1905000"/>
            <a:ext cx="7239000" cy="3733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6800"/>
            <a:ext cx="8382000" cy="1329595"/>
          </a:xfrm>
        </p:spPr>
        <p:txBody>
          <a:bodyPr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cap="all" dirty="0"/>
              <a:t>BTOP Grant Update</a:t>
            </a:r>
            <a:r>
              <a:rPr dirty="0"/>
              <a:t/>
            </a:r>
            <a:br>
              <a:rPr dirty="0"/>
            </a:br>
            <a:endParaRPr dirty="0"/>
          </a:p>
        </p:txBody>
      </p:sp>
      <p:pic>
        <p:nvPicPr>
          <p:cNvPr id="70659" name="Content Placeholder 12" descr="StateSeal_SLOL_289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0" y="2392363"/>
            <a:ext cx="2560638" cy="2560637"/>
          </a:xfrm>
        </p:spPr>
      </p:pic>
      <p:pic>
        <p:nvPicPr>
          <p:cNvPr id="70660" name="Content Placeholder 13" descr="recoverygov.pn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724400" y="2392363"/>
            <a:ext cx="2560638" cy="256063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82000" cy="1329595"/>
          </a:xfrm>
        </p:spPr>
        <p:txBody>
          <a:bodyPr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cap="all" dirty="0"/>
              <a:t>Louisiana Libraries:  </a:t>
            </a:r>
            <a:r>
              <a:rPr dirty="0"/>
              <a:t/>
            </a:r>
            <a:br>
              <a:rPr dirty="0"/>
            </a:br>
            <a:r>
              <a:rPr dirty="0"/>
              <a:t>Connecting People to their Potential</a:t>
            </a:r>
          </a:p>
        </p:txBody>
      </p:sp>
      <p:sp>
        <p:nvSpPr>
          <p:cNvPr id="7270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2153686"/>
            <a:ext cx="8229600" cy="4856714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dirty="0" smtClean="0"/>
              <a:t>Funded by $8.8M competitive BTOP grant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 smtClean="0"/>
              <a:t>Statewide workforce training – over 2,700 classes over 3 years in computer applications and soft skills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 smtClean="0"/>
              <a:t>HomeworkLouisiana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 smtClean="0"/>
              <a:t>Jobs &amp; career resources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 smtClean="0"/>
              <a:t>Assistive Technology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 smtClean="0"/>
              <a:t>Laptops to check out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0623"/>
            <a:ext cx="8382000" cy="664797"/>
          </a:xfrm>
        </p:spPr>
        <p:txBody>
          <a:bodyPr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Training, Consulting &amp; Laptops</a:t>
            </a:r>
            <a:endParaRPr dirty="0"/>
          </a:p>
        </p:txBody>
      </p:sp>
      <p:sp>
        <p:nvSpPr>
          <p:cNvPr id="7475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43000" y="1325023"/>
            <a:ext cx="7772400" cy="530437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Through December 2012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spcBef>
                <a:spcPts val="1200"/>
              </a:spcBef>
            </a:pPr>
            <a:r>
              <a:rPr lang="en-US" sz="3200" dirty="0" smtClean="0"/>
              <a:t>4,737 classes</a:t>
            </a:r>
          </a:p>
          <a:p>
            <a:pPr lvl="1">
              <a:spcBef>
                <a:spcPts val="1200"/>
              </a:spcBef>
            </a:pPr>
            <a:r>
              <a:rPr lang="en-US" sz="3200" dirty="0" smtClean="0"/>
              <a:t>26,153  attendees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Most popular:</a:t>
            </a:r>
          </a:p>
          <a:p>
            <a:pPr lvl="1">
              <a:spcBef>
                <a:spcPts val="1200"/>
              </a:spcBef>
            </a:pPr>
            <a:r>
              <a:rPr lang="en-US" sz="3200" dirty="0" smtClean="0"/>
              <a:t>MS Word, level 1</a:t>
            </a:r>
          </a:p>
          <a:p>
            <a:pPr lvl="1">
              <a:spcBef>
                <a:spcPts val="1200"/>
              </a:spcBef>
            </a:pPr>
            <a:r>
              <a:rPr lang="en-US" sz="3200" dirty="0" smtClean="0"/>
              <a:t>Computer Foundations</a:t>
            </a:r>
          </a:p>
          <a:p>
            <a:pPr lvl="1">
              <a:spcBef>
                <a:spcPts val="1200"/>
              </a:spcBef>
            </a:pPr>
            <a:r>
              <a:rPr lang="en-US" sz="3200" dirty="0" smtClean="0"/>
              <a:t>Into to Windows</a:t>
            </a:r>
          </a:p>
          <a:p>
            <a:pPr lvl="1">
              <a:spcBef>
                <a:spcPts val="1200"/>
              </a:spcBef>
            </a:pPr>
            <a:r>
              <a:rPr lang="en-US" sz="3200" dirty="0" smtClean="0"/>
              <a:t>Home Wireless and Home Security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Laptops averaging 347 checkouts </a:t>
            </a:r>
            <a:r>
              <a:rPr lang="en-US" u="sng" dirty="0" smtClean="0"/>
              <a:t>per week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6705600" cy="685800"/>
          </a:xfrm>
        </p:spPr>
        <p:txBody>
          <a:bodyPr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lang="en-US" dirty="0" smtClean="0"/>
              <a:t>Accessibility Technology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219200" y="1752600"/>
            <a:ext cx="7543800" cy="501060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Technology</a:t>
            </a:r>
          </a:p>
          <a:p>
            <a:pPr lvl="1">
              <a:spcBef>
                <a:spcPts val="1200"/>
              </a:spcBef>
            </a:pPr>
            <a:r>
              <a:rPr lang="en-US" sz="3200" dirty="0" smtClean="0"/>
              <a:t>Topaz CCTV Reader</a:t>
            </a:r>
          </a:p>
          <a:p>
            <a:pPr lvl="1">
              <a:spcBef>
                <a:spcPts val="1200"/>
              </a:spcBef>
            </a:pPr>
            <a:r>
              <a:rPr lang="en-US" sz="3200" dirty="0" smtClean="0"/>
              <a:t>Workstation, 24” monitor, ergonomic keyboard, trackball mouse</a:t>
            </a:r>
          </a:p>
          <a:p>
            <a:pPr lvl="1">
              <a:spcBef>
                <a:spcPts val="1200"/>
              </a:spcBef>
            </a:pPr>
            <a:r>
              <a:rPr lang="en-US" sz="3200" dirty="0" smtClean="0"/>
              <a:t>MAGic software – 1 license per building</a:t>
            </a:r>
          </a:p>
          <a:p>
            <a:pPr lvl="1">
              <a:spcBef>
                <a:spcPts val="1200"/>
              </a:spcBef>
            </a:pPr>
            <a:r>
              <a:rPr lang="en-US" sz="3200" dirty="0" smtClean="0"/>
              <a:t>JAWS – 1 license per parish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Deliveries to date: </a:t>
            </a:r>
            <a:r>
              <a:rPr lang="en-US" dirty="0" smtClean="0">
                <a:solidFill>
                  <a:srgbClr val="FF0000"/>
                </a:solidFill>
              </a:rPr>
              <a:t>64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Trained: </a:t>
            </a:r>
            <a:r>
              <a:rPr lang="en-US" dirty="0" smtClean="0">
                <a:solidFill>
                  <a:srgbClr val="FF0000"/>
                </a:solidFill>
              </a:rPr>
              <a:t>223 </a:t>
            </a:r>
            <a:r>
              <a:rPr lang="en-US" dirty="0" smtClean="0"/>
              <a:t>staff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382000" cy="1163395"/>
          </a:xfrm>
        </p:spPr>
        <p:txBody>
          <a:bodyPr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dirty="0"/>
              <a:t>SLOL CURRENT BUDGET OVERVIEW</a:t>
            </a:r>
            <a:br>
              <a:rPr dirty="0"/>
            </a:br>
            <a:r>
              <a:rPr sz="3600" spc="0" dirty="0">
                <a:solidFill>
                  <a:schemeClr val="tx2"/>
                </a:solidFill>
                <a:latin typeface="+mn-lt"/>
              </a:rPr>
              <a:t>Total Budget </a:t>
            </a:r>
            <a:r>
              <a:rPr sz="3600" spc="0" dirty="0" smtClean="0">
                <a:solidFill>
                  <a:schemeClr val="tx2"/>
                </a:solidFill>
                <a:latin typeface="+mn-lt"/>
              </a:rPr>
              <a:t>FY12-13</a:t>
            </a:r>
            <a:endParaRPr spc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150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2514600"/>
            <a:ext cx="7848600" cy="2234458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  <a:tabLst>
                <a:tab pos="6858000" algn="dec"/>
              </a:tabLst>
            </a:pPr>
            <a:r>
              <a:rPr lang="en-US" dirty="0" smtClean="0"/>
              <a:t>State Funding	$4,625,245</a:t>
            </a:r>
          </a:p>
          <a:p>
            <a:pPr eaLnBrk="1" hangingPunct="1">
              <a:spcBef>
                <a:spcPts val="1200"/>
              </a:spcBef>
              <a:buFontTx/>
              <a:buNone/>
              <a:tabLst>
                <a:tab pos="6858000" algn="dec"/>
              </a:tabLst>
            </a:pPr>
            <a:r>
              <a:rPr lang="en-US" dirty="0" smtClean="0"/>
              <a:t>Self-generated	$90,000</a:t>
            </a:r>
          </a:p>
          <a:p>
            <a:pPr eaLnBrk="1" hangingPunct="1">
              <a:spcBef>
                <a:spcPts val="1200"/>
              </a:spcBef>
              <a:buFontTx/>
              <a:buNone/>
              <a:tabLst>
                <a:tab pos="6858000" algn="dec"/>
              </a:tabLst>
            </a:pPr>
            <a:r>
              <a:rPr lang="en-US" u="sng" dirty="0" smtClean="0"/>
              <a:t>Federal Funding	$4,466,570</a:t>
            </a:r>
          </a:p>
          <a:p>
            <a:pPr eaLnBrk="1" hangingPunct="1">
              <a:spcBef>
                <a:spcPts val="1200"/>
              </a:spcBef>
              <a:buFontTx/>
              <a:buNone/>
              <a:tabLst>
                <a:tab pos="6858000" algn="dec"/>
              </a:tabLst>
            </a:pPr>
            <a:r>
              <a:rPr lang="en-US" b="1" dirty="0" smtClean="0">
                <a:solidFill>
                  <a:schemeClr val="accent1"/>
                </a:solidFill>
              </a:rPr>
              <a:t>Total Budget	$ 9,181,815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664797"/>
          </a:xfrm>
        </p:spPr>
        <p:txBody>
          <a:bodyPr/>
          <a:lstStyle/>
          <a:p>
            <a:r>
              <a:rPr lang="en-US" dirty="0" smtClean="0"/>
              <a:t>HomeworkLouisiana </a:t>
            </a:r>
            <a:r>
              <a:rPr lang="en-US" sz="4000" dirty="0" smtClean="0"/>
              <a:t>as of Dec., 2012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4114800" cy="3527119"/>
          </a:xfrm>
        </p:spPr>
        <p:txBody>
          <a:bodyPr/>
          <a:lstStyle/>
          <a:p>
            <a:r>
              <a:rPr lang="en-US" sz="3200" dirty="0" smtClean="0"/>
              <a:t>103,091 tutoring sessions so far</a:t>
            </a:r>
          </a:p>
          <a:p>
            <a:r>
              <a:rPr lang="en-US" sz="3200" dirty="0" smtClean="0"/>
              <a:t>Highest usage:</a:t>
            </a:r>
          </a:p>
          <a:p>
            <a:pPr lvl="1"/>
            <a:r>
              <a:rPr lang="en-US" sz="3200" dirty="0" smtClean="0"/>
              <a:t>East Baton Rouge</a:t>
            </a:r>
          </a:p>
          <a:p>
            <a:pPr lvl="1"/>
            <a:r>
              <a:rPr lang="en-US" sz="3200" dirty="0" smtClean="0"/>
              <a:t>Calcasieu</a:t>
            </a:r>
          </a:p>
          <a:p>
            <a:pPr lvl="1"/>
            <a:r>
              <a:rPr lang="en-US" sz="3200" dirty="0" smtClean="0"/>
              <a:t>Jefferson Parish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14800" cy="5152180"/>
          </a:xfrm>
        </p:spPr>
        <p:txBody>
          <a:bodyPr/>
          <a:lstStyle/>
          <a:p>
            <a:r>
              <a:rPr lang="en-US" sz="3200" dirty="0" smtClean="0"/>
              <a:t>Most popular topics:</a:t>
            </a:r>
          </a:p>
          <a:p>
            <a:pPr lvl="1"/>
            <a:r>
              <a:rPr lang="en-US" sz="3200" dirty="0" smtClean="0"/>
              <a:t>Algebra 1</a:t>
            </a:r>
          </a:p>
          <a:p>
            <a:pPr lvl="1"/>
            <a:r>
              <a:rPr lang="en-US" sz="3200" dirty="0" smtClean="0"/>
              <a:t>Algebra 2</a:t>
            </a:r>
          </a:p>
          <a:p>
            <a:pPr lvl="1"/>
            <a:r>
              <a:rPr lang="en-US" sz="3200" dirty="0" smtClean="0"/>
              <a:t>Math (middle grades)</a:t>
            </a:r>
          </a:p>
          <a:p>
            <a:r>
              <a:rPr lang="en-US" sz="3200" dirty="0" smtClean="0"/>
              <a:t>Most used by grades:</a:t>
            </a:r>
          </a:p>
          <a:p>
            <a:pPr lvl="1"/>
            <a:r>
              <a:rPr lang="en-US" sz="3200" dirty="0" smtClean="0"/>
              <a:t>11</a:t>
            </a:r>
            <a:r>
              <a:rPr lang="en-US" sz="3200" baseline="30000" dirty="0" smtClean="0"/>
              <a:t>th</a:t>
            </a:r>
            <a:endParaRPr lang="en-US" sz="3200" dirty="0" smtClean="0"/>
          </a:p>
          <a:p>
            <a:pPr lvl="1"/>
            <a:r>
              <a:rPr lang="en-US" sz="3200" dirty="0" smtClean="0"/>
              <a:t>9</a:t>
            </a:r>
            <a:r>
              <a:rPr lang="en-US" sz="3200" baseline="30000" dirty="0" smtClean="0"/>
              <a:t>th</a:t>
            </a:r>
            <a:endParaRPr lang="en-US" sz="3200" dirty="0" smtClean="0"/>
          </a:p>
          <a:p>
            <a:pPr lvl="1"/>
            <a:r>
              <a:rPr lang="en-US" sz="3200" dirty="0" smtClean="0"/>
              <a:t>10</a:t>
            </a:r>
            <a:r>
              <a:rPr lang="en-US" sz="3200" baseline="30000" dirty="0" smtClean="0"/>
              <a:t>th</a:t>
            </a:r>
            <a:endParaRPr lang="en-US" sz="3200" dirty="0" smtClean="0"/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371600" y="5782270"/>
            <a:ext cx="6248400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HomeworkLa.org</a:t>
            </a:r>
            <a:endParaRPr lang="en-US" sz="5400" b="1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sz="7200" spc="-150" dirty="0" smtClean="0"/>
              <a:t>What's coming</a:t>
            </a:r>
            <a:r>
              <a:rPr lang="en-US" sz="7200" spc="-150" dirty="0" smtClean="0"/>
              <a:t>…</a:t>
            </a:r>
            <a:endParaRPr sz="7200" spc="-15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EveryoneOn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5189113"/>
          </a:xfrm>
        </p:spPr>
        <p:txBody>
          <a:bodyPr/>
          <a:lstStyle/>
          <a:p>
            <a:r>
              <a:rPr lang="en-US" dirty="0" smtClean="0"/>
              <a:t>National media campaign and 3-year initiative to promote importance of Digital Literary skills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Aimed at 23+ year olds who are non- or limited Internet users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On 3.21, PSAs will launch telling people to go to their public libraries for training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Effort of Connect2Compete, ALA, IMLS</a:t>
            </a:r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>
                <a:solidFill>
                  <a:srgbClr val="0070C0"/>
                </a:solidFill>
                <a:hlinkClick r:id="rId3"/>
              </a:rPr>
              <a:t>www.everyoneon.org</a:t>
            </a:r>
            <a:endParaRPr lang="en-US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r>
              <a:rPr lang="en-US" dirty="0" smtClean="0"/>
              <a:t>EveryoneOn.org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9580" t="16000" r="20979" b="4000"/>
          <a:stretch>
            <a:fillRect/>
          </a:stretch>
        </p:blipFill>
        <p:spPr bwMode="auto">
          <a:xfrm>
            <a:off x="838200" y="1066800"/>
            <a:ext cx="7347699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685800"/>
            <a:ext cx="8382000" cy="665162"/>
          </a:xfrm>
        </p:spPr>
        <p:txBody>
          <a:bodyPr/>
          <a:lstStyle/>
          <a:p>
            <a:r>
              <a:rPr lang="en-US" dirty="0" smtClean="0"/>
              <a:t>Connect2Compete  (C2C)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62000" y="1905000"/>
            <a:ext cx="8382000" cy="1637371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Low cost Internet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Lost cost computers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Technology training</a:t>
            </a:r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en-US" dirty="0" smtClean="0"/>
              <a:t>Connect 2 Compete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4831" t="13474" r="15254" b="4182"/>
          <a:stretch>
            <a:fillRect/>
          </a:stretch>
        </p:blipFill>
        <p:spPr bwMode="auto">
          <a:xfrm>
            <a:off x="609600" y="1219200"/>
            <a:ext cx="7543800" cy="4997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r>
              <a:rPr lang="en-US" dirty="0" smtClean="0"/>
              <a:t>Links to Free Training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0620" t="13889" r="13274" b="4167"/>
          <a:stretch>
            <a:fillRect/>
          </a:stretch>
        </p:blipFill>
        <p:spPr bwMode="auto">
          <a:xfrm>
            <a:off x="457199" y="1066800"/>
            <a:ext cx="8178009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8382000" cy="1163395"/>
          </a:xfrm>
        </p:spPr>
        <p:txBody>
          <a:bodyPr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/>
              <a:t>WE’D LIKE TO HEAR FROM YOU</a:t>
            </a:r>
            <a:br>
              <a:rPr/>
            </a:br>
            <a:r>
              <a:rPr sz="3600">
                <a:solidFill>
                  <a:schemeClr val="tx2"/>
                </a:solidFill>
              </a:rPr>
              <a:t>Our Questions:</a:t>
            </a:r>
            <a:endParaRPr>
              <a:solidFill>
                <a:schemeClr val="tx2"/>
              </a:solidFill>
            </a:endParaRPr>
          </a:p>
        </p:txBody>
      </p:sp>
      <p:sp>
        <p:nvSpPr>
          <p:cNvPr id="8499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95400" y="2133600"/>
            <a:ext cx="7543800" cy="3871829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dirty="0" smtClean="0"/>
              <a:t>What more can we do for you? 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 smtClean="0"/>
              <a:t>What can we do better?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 smtClean="0"/>
              <a:t>What should we stop doing?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 smtClean="0"/>
              <a:t>Grade our services, response time and professionalism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 smtClean="0"/>
              <a:t>Share your vision with us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 smtClean="0"/>
              <a:t>Give us feedback on our common goals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8229600" cy="3048000"/>
          </a:xfrm>
        </p:spPr>
        <p:txBody>
          <a:bodyPr rtlCol="0"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701 North 4</a:t>
            </a:r>
            <a:r>
              <a:rPr lang="en-US" baseline="30000" dirty="0" smtClean="0">
                <a:solidFill>
                  <a:schemeClr val="tx2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Street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Baton Rouge, LA 70802</a:t>
            </a:r>
          </a:p>
          <a:p>
            <a:pPr defTabSz="914363"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Phone: (225) 342-4923 • Fax: (225) 219-4804</a:t>
            </a:r>
          </a:p>
          <a:p>
            <a:pPr defTabSz="914363"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www.state.lib.la.us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defTabSz="914363"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en-US" u="sng" dirty="0" smtClean="0">
                <a:hlinkClick r:id="rId4"/>
              </a:rPr>
              <a:t>rhamilton@slol.lib.la.us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5800" y="533400"/>
            <a:ext cx="7650163" cy="2743200"/>
          </a:xfrm>
        </p:spPr>
        <p:txBody>
          <a:bodyPr rtlCol="0"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/>
              <a:t>State Library of Louisiana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914400"/>
            <a:ext cx="8382000" cy="664797"/>
          </a:xfrm>
        </p:spPr>
        <p:txBody>
          <a:bodyPr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dirty="0"/>
              <a:t>CURRENT FY </a:t>
            </a:r>
            <a:r>
              <a:rPr dirty="0" smtClean="0"/>
              <a:t>2012-13 </a:t>
            </a:r>
            <a:r>
              <a:rPr dirty="0"/>
              <a:t>BUDGET</a:t>
            </a:r>
          </a:p>
        </p:txBody>
      </p:sp>
      <p:graphicFrame>
        <p:nvGraphicFramePr>
          <p:cNvPr id="25602" name="Chart 4"/>
          <p:cNvGraphicFramePr>
            <a:graphicFrameLocks/>
          </p:cNvGraphicFramePr>
          <p:nvPr/>
        </p:nvGraphicFramePr>
        <p:xfrm>
          <a:off x="619125" y="1293813"/>
          <a:ext cx="8067675" cy="4878387"/>
        </p:xfrm>
        <a:graphic>
          <a:graphicData uri="http://schemas.openxmlformats.org/presentationml/2006/ole">
            <p:oleObj spid="_x0000_s25602" name="Worksheet" r:id="rId4" imgW="8065707" imgH="4883319" progId="Excel.Sheet.8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66800"/>
            <a:ext cx="8382000" cy="1163395"/>
          </a:xfrm>
        </p:spPr>
        <p:txBody>
          <a:bodyPr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dirty="0"/>
              <a:t>OTHER CHARGES</a:t>
            </a:r>
            <a:br>
              <a:rPr dirty="0"/>
            </a:br>
            <a:r>
              <a:rPr sz="3600" spc="0" dirty="0">
                <a:solidFill>
                  <a:schemeClr val="tx2"/>
                </a:solidFill>
              </a:rPr>
              <a:t>HIGHLIGHTS</a:t>
            </a:r>
            <a:endParaRPr sz="3600" spc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765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90600" y="2286000"/>
            <a:ext cx="6934200" cy="4025717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  <a:tabLst>
                <a:tab pos="6858000" algn="dec"/>
              </a:tabLst>
            </a:pPr>
            <a:r>
              <a:rPr lang="en-US" dirty="0" smtClean="0"/>
              <a:t>ILL	$168,400</a:t>
            </a:r>
          </a:p>
          <a:p>
            <a:pPr eaLnBrk="1" hangingPunct="1">
              <a:spcBef>
                <a:spcPts val="1200"/>
              </a:spcBef>
              <a:buFontTx/>
              <a:buNone/>
              <a:tabLst>
                <a:tab pos="6858000" algn="dec"/>
              </a:tabLst>
            </a:pPr>
            <a:r>
              <a:rPr lang="en-US" dirty="0" smtClean="0"/>
              <a:t>OCLC Cataloging 	$50,000</a:t>
            </a:r>
          </a:p>
          <a:p>
            <a:pPr eaLnBrk="1" hangingPunct="1">
              <a:spcBef>
                <a:spcPts val="1200"/>
              </a:spcBef>
              <a:buFontTx/>
              <a:buNone/>
              <a:tabLst>
                <a:tab pos="6858000" algn="dec"/>
              </a:tabLst>
            </a:pPr>
            <a:r>
              <a:rPr lang="en-US" dirty="0" smtClean="0"/>
              <a:t>Databases	$1,000,000</a:t>
            </a:r>
          </a:p>
          <a:p>
            <a:pPr eaLnBrk="1" hangingPunct="1">
              <a:spcBef>
                <a:spcPts val="1200"/>
              </a:spcBef>
              <a:buFontTx/>
              <a:buNone/>
              <a:tabLst>
                <a:tab pos="6858000" algn="dec"/>
              </a:tabLst>
            </a:pPr>
            <a:r>
              <a:rPr lang="en-US" dirty="0" smtClean="0"/>
              <a:t>LD Workshops	$20,000</a:t>
            </a:r>
          </a:p>
          <a:p>
            <a:pPr eaLnBrk="1" hangingPunct="1">
              <a:spcBef>
                <a:spcPts val="1200"/>
              </a:spcBef>
              <a:buFontTx/>
              <a:buNone/>
              <a:tabLst>
                <a:tab pos="6858000" algn="dec"/>
              </a:tabLst>
            </a:pPr>
            <a:r>
              <a:rPr lang="en-US" dirty="0" smtClean="0"/>
              <a:t>Bibliostat	$7,000</a:t>
            </a:r>
          </a:p>
          <a:p>
            <a:pPr eaLnBrk="1" hangingPunct="1">
              <a:spcBef>
                <a:spcPts val="1200"/>
              </a:spcBef>
              <a:buFontTx/>
              <a:buNone/>
              <a:tabLst>
                <a:tab pos="6858000" algn="dec"/>
              </a:tabLst>
            </a:pPr>
            <a:r>
              <a:rPr lang="en-US" dirty="0" smtClean="0"/>
              <a:t>KLAS	$18,000</a:t>
            </a:r>
          </a:p>
          <a:p>
            <a:pPr eaLnBrk="1" hangingPunct="1">
              <a:spcBef>
                <a:spcPts val="1200"/>
              </a:spcBef>
              <a:buFontTx/>
              <a:buNone/>
              <a:tabLst>
                <a:tab pos="6858000" algn="dec"/>
              </a:tabLst>
            </a:pPr>
            <a:r>
              <a:rPr lang="en-US" dirty="0" smtClean="0"/>
              <a:t>Children’s	$5,000</a:t>
            </a:r>
            <a:endParaRPr lang="en-US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67968"/>
            <a:ext cx="8382000" cy="664797"/>
          </a:xfrm>
        </p:spPr>
        <p:txBody>
          <a:bodyPr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/>
              <a:t>OTHER CHARGES  </a:t>
            </a:r>
            <a:r>
              <a:rPr sz="3600" spc="0">
                <a:solidFill>
                  <a:schemeClr val="tx2"/>
                </a:solidFill>
                <a:latin typeface="+mn-lt"/>
              </a:rPr>
              <a:t>CONT’D</a:t>
            </a:r>
            <a:endParaRPr spc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969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66800" y="2209800"/>
            <a:ext cx="7848600" cy="3428631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  <a:tabLst>
                <a:tab pos="6858000" algn="dec"/>
              </a:tabLst>
            </a:pPr>
            <a:r>
              <a:rPr lang="en-US" dirty="0" smtClean="0"/>
              <a:t>Horizon	$16,000</a:t>
            </a:r>
          </a:p>
          <a:p>
            <a:pPr eaLnBrk="1" hangingPunct="1">
              <a:spcBef>
                <a:spcPts val="1200"/>
              </a:spcBef>
              <a:buFontTx/>
              <a:buNone/>
              <a:tabLst>
                <a:tab pos="6858000" algn="dec"/>
              </a:tabLst>
            </a:pPr>
            <a:r>
              <a:rPr lang="en-US" dirty="0" smtClean="0"/>
              <a:t>State Aid	$0</a:t>
            </a:r>
          </a:p>
          <a:p>
            <a:pPr eaLnBrk="1" hangingPunct="1">
              <a:spcBef>
                <a:spcPts val="1200"/>
              </a:spcBef>
              <a:buFontTx/>
              <a:buNone/>
              <a:tabLst>
                <a:tab pos="6858000" algn="dec"/>
              </a:tabLst>
            </a:pPr>
            <a:r>
              <a:rPr lang="en-US" dirty="0" smtClean="0"/>
              <a:t>Internet	$380,000</a:t>
            </a:r>
          </a:p>
          <a:p>
            <a:pPr eaLnBrk="1" hangingPunct="1">
              <a:spcBef>
                <a:spcPts val="1200"/>
              </a:spcBef>
              <a:buFontTx/>
              <a:buNone/>
              <a:tabLst>
                <a:tab pos="6858000" algn="dec"/>
              </a:tabLst>
            </a:pPr>
            <a:r>
              <a:rPr lang="en-US" dirty="0" smtClean="0"/>
              <a:t>Utah Braille	$16,000</a:t>
            </a:r>
          </a:p>
          <a:p>
            <a:pPr eaLnBrk="1" hangingPunct="1">
              <a:spcBef>
                <a:spcPts val="1200"/>
              </a:spcBef>
              <a:buFontTx/>
              <a:buNone/>
              <a:tabLst>
                <a:tab pos="6858000" algn="dec"/>
              </a:tabLst>
            </a:pPr>
            <a:r>
              <a:rPr lang="en-US" u="sng" dirty="0" smtClean="0"/>
              <a:t>Books &amp; Materials	$300,000</a:t>
            </a:r>
          </a:p>
          <a:p>
            <a:pPr eaLnBrk="1" hangingPunct="1">
              <a:spcBef>
                <a:spcPts val="1200"/>
              </a:spcBef>
              <a:buFontTx/>
              <a:buNone/>
              <a:tabLst>
                <a:tab pos="6858000" algn="dec"/>
              </a:tabLst>
            </a:pPr>
            <a:r>
              <a:rPr lang="en-US" dirty="0" smtClean="0"/>
              <a:t>Total Budget	$1,980,400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685800"/>
            <a:ext cx="8382000" cy="664797"/>
          </a:xfrm>
        </p:spPr>
        <p:txBody>
          <a:bodyPr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/>
              <a:t>SLOL OPERATING BUDGET</a:t>
            </a:r>
          </a:p>
        </p:txBody>
      </p:sp>
      <p:graphicFrame>
        <p:nvGraphicFramePr>
          <p:cNvPr id="31746" name="Chart 4"/>
          <p:cNvGraphicFramePr>
            <a:graphicFrameLocks/>
          </p:cNvGraphicFramePr>
          <p:nvPr/>
        </p:nvGraphicFramePr>
        <p:xfrm>
          <a:off x="381000" y="1219200"/>
          <a:ext cx="8372475" cy="4878388"/>
        </p:xfrm>
        <a:graphic>
          <a:graphicData uri="http://schemas.openxmlformats.org/presentationml/2006/ole">
            <p:oleObj spid="_x0000_s31746" r:id="rId4" imgW="8370533" imgH="4877223" progId="Excel.Sheet.8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8382000" cy="664797"/>
          </a:xfrm>
        </p:spPr>
        <p:txBody>
          <a:bodyPr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/>
              <a:t>SLOL  STAFFING</a:t>
            </a:r>
          </a:p>
        </p:txBody>
      </p:sp>
      <p:graphicFrame>
        <p:nvGraphicFramePr>
          <p:cNvPr id="33794" name="Chart 2"/>
          <p:cNvGraphicFramePr>
            <a:graphicFrameLocks/>
          </p:cNvGraphicFramePr>
          <p:nvPr/>
        </p:nvGraphicFramePr>
        <p:xfrm>
          <a:off x="457200" y="1447800"/>
          <a:ext cx="8382000" cy="5270500"/>
        </p:xfrm>
        <a:graphic>
          <a:graphicData uri="http://schemas.openxmlformats.org/presentationml/2006/ole">
            <p:oleObj spid="_x0000_s33794" r:id="rId4" imgW="8382727" imgH="5267401" progId="Excel.Sheet.8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1"/>
            <a:ext cx="6019800" cy="1371600"/>
          </a:xfrm>
        </p:spPr>
        <p:txBody>
          <a:bodyPr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dirty="0"/>
              <a:t>FY </a:t>
            </a:r>
            <a:r>
              <a:rPr dirty="0" smtClean="0"/>
              <a:t>12-13 </a:t>
            </a:r>
            <a:r>
              <a:rPr dirty="0"/>
              <a:t>SLOL </a:t>
            </a:r>
            <a:r>
              <a:rPr dirty="0" smtClean="0"/>
              <a:t/>
            </a:r>
            <a:br>
              <a:rPr dirty="0" smtClean="0"/>
            </a:br>
            <a:r>
              <a:rPr dirty="0" smtClean="0"/>
              <a:t>BENEFITS </a:t>
            </a:r>
            <a:r>
              <a:rPr dirty="0"/>
              <a:t>TO LIBRARIES</a:t>
            </a:r>
            <a:endParaRPr spc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584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66800" y="1828800"/>
            <a:ext cx="7239000" cy="4604337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Tx/>
              <a:buNone/>
              <a:tabLst>
                <a:tab pos="6858000" algn="dec"/>
              </a:tabLst>
            </a:pPr>
            <a:r>
              <a:rPr lang="en-US" dirty="0" smtClean="0"/>
              <a:t>Databases	$1,000,000</a:t>
            </a:r>
          </a:p>
          <a:p>
            <a:pPr eaLnBrk="1" hangingPunct="1">
              <a:spcBef>
                <a:spcPts val="600"/>
              </a:spcBef>
              <a:buFontTx/>
              <a:buNone/>
              <a:tabLst>
                <a:tab pos="6858000" algn="dec"/>
              </a:tabLst>
            </a:pPr>
            <a:r>
              <a:rPr lang="en-US" dirty="0" smtClean="0"/>
              <a:t>ILL	$168,400</a:t>
            </a:r>
          </a:p>
          <a:p>
            <a:pPr eaLnBrk="1" hangingPunct="1">
              <a:spcBef>
                <a:spcPts val="600"/>
              </a:spcBef>
              <a:buFontTx/>
              <a:buNone/>
              <a:tabLst>
                <a:tab pos="6858000" algn="dec"/>
              </a:tabLst>
            </a:pPr>
            <a:r>
              <a:rPr lang="en-US" dirty="0" err="1" smtClean="0"/>
              <a:t>Lanter</a:t>
            </a:r>
            <a:r>
              <a:rPr lang="en-US" dirty="0" smtClean="0"/>
              <a:t>	$240,000</a:t>
            </a:r>
          </a:p>
          <a:p>
            <a:pPr eaLnBrk="1" hangingPunct="1">
              <a:spcBef>
                <a:spcPts val="600"/>
              </a:spcBef>
              <a:buFontTx/>
              <a:buNone/>
              <a:tabLst>
                <a:tab pos="6858000" algn="dec"/>
              </a:tabLst>
            </a:pPr>
            <a:r>
              <a:rPr lang="en-US" dirty="0" smtClean="0"/>
              <a:t>Internet 	$380,000</a:t>
            </a:r>
          </a:p>
          <a:p>
            <a:pPr eaLnBrk="1" hangingPunct="1">
              <a:spcBef>
                <a:spcPts val="600"/>
              </a:spcBef>
              <a:buFontTx/>
              <a:buNone/>
              <a:tabLst>
                <a:tab pos="6858000" algn="dec"/>
              </a:tabLst>
            </a:pPr>
            <a:r>
              <a:rPr lang="en-US" dirty="0" smtClean="0"/>
              <a:t>State Aid	$0</a:t>
            </a:r>
          </a:p>
          <a:p>
            <a:pPr eaLnBrk="1" hangingPunct="1">
              <a:spcBef>
                <a:spcPts val="600"/>
              </a:spcBef>
              <a:buFontTx/>
              <a:buNone/>
              <a:tabLst>
                <a:tab pos="6858000" algn="dec"/>
              </a:tabLst>
            </a:pPr>
            <a:r>
              <a:rPr lang="en-US" dirty="0" err="1" smtClean="0"/>
              <a:t>Bibliostat</a:t>
            </a:r>
            <a:r>
              <a:rPr lang="en-US" dirty="0" smtClean="0"/>
              <a:t> 	$7,000</a:t>
            </a:r>
          </a:p>
          <a:p>
            <a:pPr eaLnBrk="1" hangingPunct="1">
              <a:spcBef>
                <a:spcPts val="600"/>
              </a:spcBef>
              <a:buFontTx/>
              <a:buNone/>
              <a:tabLst>
                <a:tab pos="6858000" algn="dec"/>
              </a:tabLst>
            </a:pPr>
            <a:r>
              <a:rPr lang="en-US" dirty="0" smtClean="0"/>
              <a:t>BTOP	$2,424,055</a:t>
            </a:r>
          </a:p>
          <a:p>
            <a:pPr eaLnBrk="1" hangingPunct="1">
              <a:spcBef>
                <a:spcPts val="600"/>
              </a:spcBef>
              <a:buFontTx/>
              <a:buNone/>
              <a:tabLst>
                <a:tab pos="6858000" algn="dec"/>
              </a:tabLst>
            </a:pPr>
            <a:r>
              <a:rPr lang="en-US" u="sng" dirty="0" smtClean="0"/>
              <a:t>Workshops &amp; Children	$25,000</a:t>
            </a:r>
          </a:p>
          <a:p>
            <a:pPr eaLnBrk="1" hangingPunct="1">
              <a:spcBef>
                <a:spcPts val="600"/>
              </a:spcBef>
              <a:buFontTx/>
              <a:buNone/>
              <a:tabLst>
                <a:tab pos="6858000" algn="dec"/>
              </a:tabLst>
            </a:pPr>
            <a:r>
              <a:rPr lang="en-US" b="1" dirty="0" smtClean="0">
                <a:solidFill>
                  <a:srgbClr val="FFC000"/>
                </a:solidFill>
              </a:rPr>
              <a:t>Total 	$4,244,455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Green Swirls Segoe Template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1_Green Swirls Segoe Template</Template>
  <TotalTime>3451</TotalTime>
  <Words>942</Words>
  <Application>Microsoft Office PowerPoint</Application>
  <PresentationFormat>On-screen Show (4:3)</PresentationFormat>
  <Paragraphs>259</Paragraphs>
  <Slides>38</Slides>
  <Notes>38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1_Green Swirls Segoe Template</vt:lpstr>
      <vt:lpstr>White with Courier font for code slides</vt:lpstr>
      <vt:lpstr>Worksheet</vt:lpstr>
      <vt:lpstr>Microsoft Office Excel 97-2003 Worksheet</vt:lpstr>
      <vt:lpstr>State of the</vt:lpstr>
      <vt:lpstr>AGENDA</vt:lpstr>
      <vt:lpstr>SLOL CURRENT BUDGET OVERVIEW Total Budget FY12-13</vt:lpstr>
      <vt:lpstr>CURRENT FY 2012-13 BUDGET</vt:lpstr>
      <vt:lpstr>OTHER CHARGES HIGHLIGHTS</vt:lpstr>
      <vt:lpstr>OTHER CHARGES  CONT’D</vt:lpstr>
      <vt:lpstr>SLOL OPERATING BUDGET</vt:lpstr>
      <vt:lpstr>SLOL  STAFFING</vt:lpstr>
      <vt:lpstr>FY 12-13 SLOL  BENEFITS TO LIBRARIES</vt:lpstr>
      <vt:lpstr>Budget Re-Cap for FY 2012-2013</vt:lpstr>
      <vt:lpstr>FY13-14 Budget Forecast</vt:lpstr>
      <vt:lpstr>Slide 12</vt:lpstr>
      <vt:lpstr> </vt:lpstr>
      <vt:lpstr>OTHER CENTER FOR  THE BOOK PROGRAMMING</vt:lpstr>
      <vt:lpstr>E-books</vt:lpstr>
      <vt:lpstr>New Resources in 2012</vt:lpstr>
      <vt:lpstr>Talking Books and Braille Library</vt:lpstr>
      <vt:lpstr>OTHER ITEMS</vt:lpstr>
      <vt:lpstr>COLLABORATIVE  SUMMER READING PROGRAM The slogans for 2013 are: </vt:lpstr>
      <vt:lpstr>2013 CHILDRENS’  SUMMER READING PROGRAM</vt:lpstr>
      <vt:lpstr>2013 TEEN SUMMER READING PROGRAM</vt:lpstr>
      <vt:lpstr>2013 ADULT READING PROGRAM</vt:lpstr>
      <vt:lpstr>LOUISIANA  YOUNG READERS' CHOICE AWARD</vt:lpstr>
      <vt:lpstr>This year's winners…</vt:lpstr>
      <vt:lpstr>LOUISIANA TEEN READERS'  CHOICE AWARD</vt:lpstr>
      <vt:lpstr>BTOP Grant Update </vt:lpstr>
      <vt:lpstr>Louisiana Libraries:   Connecting People to their Potential</vt:lpstr>
      <vt:lpstr>Training, Consulting &amp; Laptops</vt:lpstr>
      <vt:lpstr>Accessibility Technology</vt:lpstr>
      <vt:lpstr>HomeworkLouisiana as of Dec., 2012</vt:lpstr>
      <vt:lpstr>Slide 31</vt:lpstr>
      <vt:lpstr>EveryoneOn</vt:lpstr>
      <vt:lpstr>EveryoneOn.org </vt:lpstr>
      <vt:lpstr>Connect2Compete  (C2C)</vt:lpstr>
      <vt:lpstr>Connect 2 Compete</vt:lpstr>
      <vt:lpstr>Links to Free Training </vt:lpstr>
      <vt:lpstr>WE’D LIKE TO HEAR FROM YOU Our Questions:</vt:lpstr>
      <vt:lpstr>Slide 38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subject/>
  <dc:creator>pchartier</dc:creator>
  <cp:keywords/>
  <dc:description/>
  <cp:lastModifiedBy>pchartier</cp:lastModifiedBy>
  <cp:revision>451</cp:revision>
  <dcterms:created xsi:type="dcterms:W3CDTF">2011-02-14T22:36:45Z</dcterms:created>
  <dcterms:modified xsi:type="dcterms:W3CDTF">2013-03-05T21:20:36Z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TC102867399990</vt:lpwstr>
  </property>
</Properties>
</file>