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x="18288000" cy="10287000"/>
  <p:notesSz cx="6858000" cy="9144000"/>
  <p:embeddedFontLst>
    <p:embeddedFont>
      <p:font typeface="Poppins Bold" charset="1" panose="00000800000000000000"/>
      <p:regular r:id="rId23"/>
    </p:embeddedFont>
    <p:embeddedFont>
      <p:font typeface="Arsenal Bold" charset="1" panose="00000800000000000000"/>
      <p:regular r:id="rId24"/>
    </p:embeddedFont>
    <p:embeddedFont>
      <p:font typeface="Arsenal" charset="1" panose="00000500000000000000"/>
      <p:regular r:id="rId25"/>
    </p:embeddedFont>
    <p:embeddedFont>
      <p:font typeface="Poppins" charset="1" panose="00000500000000000000"/>
      <p:regular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7.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21.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22.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png" Type="http://schemas.openxmlformats.org/officeDocument/2006/relationships/image"/><Relationship Id="rId4" Target="../media/image6.png" Type="http://schemas.openxmlformats.org/officeDocument/2006/relationships/image"/><Relationship Id="rId5" Target="../media/image7.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CAD5E3"/>
        </a:solidFill>
      </p:bgPr>
    </p:bg>
    <p:spTree>
      <p:nvGrpSpPr>
        <p:cNvPr id="1" name=""/>
        <p:cNvGrpSpPr/>
        <p:nvPr/>
      </p:nvGrpSpPr>
      <p:grpSpPr>
        <a:xfrm>
          <a:off x="0" y="0"/>
          <a:ext cx="0" cy="0"/>
          <a:chOff x="0" y="0"/>
          <a:chExt cx="0" cy="0"/>
        </a:xfrm>
      </p:grpSpPr>
      <p:sp>
        <p:nvSpPr>
          <p:cNvPr name="Freeform 2" id="2"/>
          <p:cNvSpPr/>
          <p:nvPr/>
        </p:nvSpPr>
        <p:spPr>
          <a:xfrm flipH="false" flipV="false" rot="0">
            <a:off x="6762750" y="2292349"/>
            <a:ext cx="4762500" cy="4714875"/>
          </a:xfrm>
          <a:custGeom>
            <a:avLst/>
            <a:gdLst/>
            <a:ahLst/>
            <a:cxnLst/>
            <a:rect r="r" b="b" t="t" l="l"/>
            <a:pathLst>
              <a:path h="4714875" w="4762500">
                <a:moveTo>
                  <a:pt x="0" y="0"/>
                </a:moveTo>
                <a:lnTo>
                  <a:pt x="4762500" y="0"/>
                </a:lnTo>
                <a:lnTo>
                  <a:pt x="4762500" y="4714875"/>
                </a:lnTo>
                <a:lnTo>
                  <a:pt x="0" y="4714875"/>
                </a:lnTo>
                <a:lnTo>
                  <a:pt x="0" y="0"/>
                </a:lnTo>
                <a:close/>
              </a:path>
            </a:pathLst>
          </a:custGeom>
          <a:blipFill>
            <a:blip r:embed="rId2"/>
            <a:stretch>
              <a:fillRect l="0" t="0" r="0" b="0"/>
            </a:stretch>
          </a:blipFill>
        </p:spPr>
      </p:sp>
      <p:sp>
        <p:nvSpPr>
          <p:cNvPr name="TextBox 3" id="3"/>
          <p:cNvSpPr txBox="true"/>
          <p:nvPr/>
        </p:nvSpPr>
        <p:spPr>
          <a:xfrm rot="0">
            <a:off x="630002" y="555308"/>
            <a:ext cx="17027997" cy="2676245"/>
          </a:xfrm>
          <a:prstGeom prst="rect">
            <a:avLst/>
          </a:prstGeom>
        </p:spPr>
        <p:txBody>
          <a:bodyPr anchor="t" rtlCol="false" tIns="0" lIns="0" bIns="0" rIns="0">
            <a:spAutoFit/>
          </a:bodyPr>
          <a:lstStyle/>
          <a:p>
            <a:pPr algn="ctr">
              <a:lnSpc>
                <a:spcPts val="10080"/>
              </a:lnSpc>
            </a:pPr>
            <a:r>
              <a:rPr lang="en-US" b="true" sz="7200">
                <a:solidFill>
                  <a:srgbClr val="001E3D"/>
                </a:solidFill>
                <a:latin typeface="Poppins Bold"/>
                <a:ea typeface="Poppins Bold"/>
                <a:cs typeface="Poppins Bold"/>
                <a:sym typeface="Poppins Bold"/>
              </a:rPr>
              <a:t>LOUISIANA YOUNG READERS’ CHOICE </a:t>
            </a:r>
          </a:p>
        </p:txBody>
      </p:sp>
      <p:sp>
        <p:nvSpPr>
          <p:cNvPr name="Freeform 4" id="4"/>
          <p:cNvSpPr/>
          <p:nvPr/>
        </p:nvSpPr>
        <p:spPr>
          <a:xfrm flipH="true" flipV="true" rot="0">
            <a:off x="0" y="8544241"/>
            <a:ext cx="3978036" cy="1742759"/>
          </a:xfrm>
          <a:custGeom>
            <a:avLst/>
            <a:gdLst/>
            <a:ahLst/>
            <a:cxnLst/>
            <a:rect r="r" b="b" t="t" l="l"/>
            <a:pathLst>
              <a:path h="1742759" w="3978036">
                <a:moveTo>
                  <a:pt x="3978036" y="1742759"/>
                </a:moveTo>
                <a:lnTo>
                  <a:pt x="0" y="1742759"/>
                </a:lnTo>
                <a:lnTo>
                  <a:pt x="0" y="0"/>
                </a:lnTo>
                <a:lnTo>
                  <a:pt x="3978036" y="0"/>
                </a:lnTo>
                <a:lnTo>
                  <a:pt x="3978036" y="1742759"/>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true" rot="0">
            <a:off x="14305329" y="8544241"/>
            <a:ext cx="3978036" cy="1742759"/>
          </a:xfrm>
          <a:custGeom>
            <a:avLst/>
            <a:gdLst/>
            <a:ahLst/>
            <a:cxnLst/>
            <a:rect r="r" b="b" t="t" l="l"/>
            <a:pathLst>
              <a:path h="1742759" w="3978036">
                <a:moveTo>
                  <a:pt x="0" y="1742759"/>
                </a:moveTo>
                <a:lnTo>
                  <a:pt x="3978036" y="1742759"/>
                </a:lnTo>
                <a:lnTo>
                  <a:pt x="3978036" y="0"/>
                </a:lnTo>
                <a:lnTo>
                  <a:pt x="0" y="0"/>
                </a:lnTo>
                <a:lnTo>
                  <a:pt x="0" y="1742759"/>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false" flipV="false" rot="0">
            <a:off x="14305329" y="0"/>
            <a:ext cx="3978036" cy="1742759"/>
          </a:xfrm>
          <a:custGeom>
            <a:avLst/>
            <a:gdLst/>
            <a:ahLst/>
            <a:cxnLst/>
            <a:rect r="r" b="b" t="t" l="l"/>
            <a:pathLst>
              <a:path h="1742759" w="3978036">
                <a:moveTo>
                  <a:pt x="0" y="0"/>
                </a:moveTo>
                <a:lnTo>
                  <a:pt x="3978036" y="0"/>
                </a:lnTo>
                <a:lnTo>
                  <a:pt x="3978036" y="1742759"/>
                </a:lnTo>
                <a:lnTo>
                  <a:pt x="0" y="174275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7" id="7"/>
          <p:cNvSpPr/>
          <p:nvPr/>
        </p:nvSpPr>
        <p:spPr>
          <a:xfrm flipH="true" flipV="false" rot="0">
            <a:off x="0" y="0"/>
            <a:ext cx="3978036" cy="1742759"/>
          </a:xfrm>
          <a:custGeom>
            <a:avLst/>
            <a:gdLst/>
            <a:ahLst/>
            <a:cxnLst/>
            <a:rect r="r" b="b" t="t" l="l"/>
            <a:pathLst>
              <a:path h="1742759" w="3978036">
                <a:moveTo>
                  <a:pt x="3978036" y="0"/>
                </a:moveTo>
                <a:lnTo>
                  <a:pt x="0" y="0"/>
                </a:lnTo>
                <a:lnTo>
                  <a:pt x="0" y="1742759"/>
                </a:lnTo>
                <a:lnTo>
                  <a:pt x="3978036" y="1742759"/>
                </a:lnTo>
                <a:lnTo>
                  <a:pt x="3978036"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8" id="8"/>
          <p:cNvGrpSpPr/>
          <p:nvPr/>
        </p:nvGrpSpPr>
        <p:grpSpPr>
          <a:xfrm rot="0">
            <a:off x="4544646" y="7556815"/>
            <a:ext cx="9198708" cy="1974852"/>
            <a:chOff x="0" y="0"/>
            <a:chExt cx="12264944" cy="2633136"/>
          </a:xfrm>
        </p:grpSpPr>
        <p:sp>
          <p:nvSpPr>
            <p:cNvPr name="TextBox 9" id="9"/>
            <p:cNvSpPr txBox="true"/>
            <p:nvPr/>
          </p:nvSpPr>
          <p:spPr>
            <a:xfrm rot="0">
              <a:off x="229432" y="1192743"/>
              <a:ext cx="11806079" cy="1440393"/>
            </a:xfrm>
            <a:prstGeom prst="rect">
              <a:avLst/>
            </a:prstGeom>
          </p:spPr>
          <p:txBody>
            <a:bodyPr anchor="t" rtlCol="false" tIns="0" lIns="0" bIns="0" rIns="0">
              <a:spAutoFit/>
            </a:bodyPr>
            <a:lstStyle/>
            <a:p>
              <a:pPr algn="ctr" marL="0" indent="0" lvl="0">
                <a:lnSpc>
                  <a:spcPts val="9099"/>
                </a:lnSpc>
                <a:spcBef>
                  <a:spcPct val="0"/>
                </a:spcBef>
              </a:pPr>
              <a:r>
                <a:rPr lang="en-US" b="true" sz="6499" spc="584" strike="noStrike" u="none">
                  <a:solidFill>
                    <a:srgbClr val="001E3D"/>
                  </a:solidFill>
                  <a:latin typeface="Arsenal Bold"/>
                  <a:ea typeface="Arsenal Bold"/>
                  <a:cs typeface="Arsenal Bold"/>
                  <a:sym typeface="Arsenal Bold"/>
                </a:rPr>
                <a:t>2024 - 2025</a:t>
              </a:r>
            </a:p>
          </p:txBody>
        </p:sp>
        <p:sp>
          <p:nvSpPr>
            <p:cNvPr name="TextBox 10" id="10"/>
            <p:cNvSpPr txBox="true"/>
            <p:nvPr/>
          </p:nvSpPr>
          <p:spPr>
            <a:xfrm rot="0">
              <a:off x="0" y="-123825"/>
              <a:ext cx="12264944" cy="1440393"/>
            </a:xfrm>
            <a:prstGeom prst="rect">
              <a:avLst/>
            </a:prstGeom>
          </p:spPr>
          <p:txBody>
            <a:bodyPr anchor="t" rtlCol="false" tIns="0" lIns="0" bIns="0" rIns="0">
              <a:spAutoFit/>
            </a:bodyPr>
            <a:lstStyle/>
            <a:p>
              <a:pPr algn="l">
                <a:lnSpc>
                  <a:spcPts val="9099"/>
                </a:lnSpc>
              </a:pPr>
              <a:r>
                <a:rPr lang="en-US" sz="6499" spc="584" b="true">
                  <a:solidFill>
                    <a:srgbClr val="DC1877"/>
                  </a:solidFill>
                  <a:latin typeface="Arsenal Bold"/>
                  <a:ea typeface="Arsenal Bold"/>
                  <a:cs typeface="Arsenal Bold"/>
                  <a:sym typeface="Arsenal Bold"/>
                </a:rPr>
                <a:t>3rd Grade - 5th Grade</a:t>
              </a:r>
            </a:p>
          </p:txBody>
        </p:sp>
      </p:gr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CAD5E3"/>
        </a:solidFill>
      </p:bgPr>
    </p:bg>
    <p:spTree>
      <p:nvGrpSpPr>
        <p:cNvPr id="1" name=""/>
        <p:cNvGrpSpPr/>
        <p:nvPr/>
      </p:nvGrpSpPr>
      <p:grpSpPr>
        <a:xfrm>
          <a:off x="0" y="0"/>
          <a:ext cx="0" cy="0"/>
          <a:chOff x="0" y="0"/>
          <a:chExt cx="0" cy="0"/>
        </a:xfrm>
      </p:grpSpPr>
      <p:grpSp>
        <p:nvGrpSpPr>
          <p:cNvPr name="Group 2" id="2"/>
          <p:cNvGrpSpPr/>
          <p:nvPr/>
        </p:nvGrpSpPr>
        <p:grpSpPr>
          <a:xfrm rot="0">
            <a:off x="1028700" y="1028700"/>
            <a:ext cx="10809156" cy="1723706"/>
            <a:chOff x="0" y="0"/>
            <a:chExt cx="14412208" cy="2298275"/>
          </a:xfrm>
        </p:grpSpPr>
        <p:sp>
          <p:nvSpPr>
            <p:cNvPr name="TextBox 3" id="3"/>
            <p:cNvSpPr txBox="true"/>
            <p:nvPr/>
          </p:nvSpPr>
          <p:spPr>
            <a:xfrm rot="0">
              <a:off x="0" y="-200025"/>
              <a:ext cx="14412208" cy="1657985"/>
            </a:xfrm>
            <a:prstGeom prst="rect">
              <a:avLst/>
            </a:prstGeom>
          </p:spPr>
          <p:txBody>
            <a:bodyPr anchor="t" rtlCol="false" tIns="0" lIns="0" bIns="0" rIns="0">
              <a:spAutoFit/>
            </a:bodyPr>
            <a:lstStyle/>
            <a:p>
              <a:pPr algn="l">
                <a:lnSpc>
                  <a:spcPts val="10080"/>
                </a:lnSpc>
              </a:pPr>
              <a:r>
                <a:rPr lang="en-US" sz="7200">
                  <a:solidFill>
                    <a:srgbClr val="001E3D"/>
                  </a:solidFill>
                  <a:latin typeface="Poppins"/>
                  <a:ea typeface="Poppins"/>
                  <a:cs typeface="Poppins"/>
                  <a:sym typeface="Poppins"/>
                </a:rPr>
                <a:t>JUST WILD ENOUGH</a:t>
              </a:r>
            </a:p>
          </p:txBody>
        </p:sp>
        <p:sp>
          <p:nvSpPr>
            <p:cNvPr name="TextBox 4" id="4"/>
            <p:cNvSpPr txBox="true"/>
            <p:nvPr/>
          </p:nvSpPr>
          <p:spPr>
            <a:xfrm rot="0">
              <a:off x="0" y="1244810"/>
              <a:ext cx="13437461" cy="1053465"/>
            </a:xfrm>
            <a:prstGeom prst="rect">
              <a:avLst/>
            </a:prstGeom>
          </p:spPr>
          <p:txBody>
            <a:bodyPr anchor="t" rtlCol="false" tIns="0" lIns="0" bIns="0" rIns="0">
              <a:spAutoFit/>
            </a:bodyPr>
            <a:lstStyle/>
            <a:p>
              <a:pPr algn="l" marL="0" indent="0" lvl="0">
                <a:lnSpc>
                  <a:spcPts val="6719"/>
                </a:lnSpc>
                <a:spcBef>
                  <a:spcPct val="0"/>
                </a:spcBef>
              </a:pPr>
              <a:r>
                <a:rPr lang="en-US" sz="4800" spc="432">
                  <a:solidFill>
                    <a:srgbClr val="001E3D"/>
                  </a:solidFill>
                  <a:latin typeface="Arsenal"/>
                  <a:ea typeface="Arsenal"/>
                  <a:cs typeface="Arsenal"/>
                  <a:sym typeface="Arsenal"/>
                </a:rPr>
                <a:t>MIREYA MAYOR, PRIMATOLOGIST</a:t>
              </a:r>
            </a:p>
          </p:txBody>
        </p:sp>
      </p:grpSp>
      <p:sp>
        <p:nvSpPr>
          <p:cNvPr name="TextBox 5" id="5"/>
          <p:cNvSpPr txBox="true"/>
          <p:nvPr/>
        </p:nvSpPr>
        <p:spPr>
          <a:xfrm rot="0">
            <a:off x="1028700" y="5555030"/>
            <a:ext cx="11349345" cy="3515995"/>
          </a:xfrm>
          <a:prstGeom prst="rect">
            <a:avLst/>
          </a:prstGeom>
        </p:spPr>
        <p:txBody>
          <a:bodyPr anchor="t" rtlCol="false" tIns="0" lIns="0" bIns="0" rIns="0">
            <a:spAutoFit/>
          </a:bodyPr>
          <a:lstStyle/>
          <a:p>
            <a:pPr algn="l">
              <a:lnSpc>
                <a:spcPts val="3079"/>
              </a:lnSpc>
              <a:spcBef>
                <a:spcPct val="0"/>
              </a:spcBef>
            </a:pPr>
            <a:r>
              <a:rPr lang="en-US" sz="2199">
                <a:solidFill>
                  <a:srgbClr val="001E3D"/>
                </a:solidFill>
                <a:latin typeface="Poppins"/>
                <a:ea typeface="Poppins"/>
                <a:cs typeface="Poppins"/>
                <a:sym typeface="Poppins"/>
              </a:rPr>
              <a:t>For Mireya Mayor, even as a young child whose house was filed with cats, dogs, rabbits, birds, a chicken, and a snapping turtle, nothing was quite wild enough. Older, she traded her pom-poms as a cheerleader for the National Football League for the swamps of the South American jungle. The first woman wildlife TV reporter for National Geographic, she traveled the world, but things still weren't quite wild enough. It was only when Mireya went to Madagascar that things FINALLY got wild enough. This biography of the woman who convinced the prime minister of Madagascar to make the mouse lemur’s rain forest a protected national park is an inspiring—and wild story.</a:t>
            </a:r>
          </a:p>
        </p:txBody>
      </p:sp>
      <p:grpSp>
        <p:nvGrpSpPr>
          <p:cNvPr name="Group 6" id="6"/>
          <p:cNvGrpSpPr/>
          <p:nvPr/>
        </p:nvGrpSpPr>
        <p:grpSpPr>
          <a:xfrm rot="0">
            <a:off x="1028700" y="3395528"/>
            <a:ext cx="9880766" cy="1573530"/>
            <a:chOff x="0" y="0"/>
            <a:chExt cx="13174355" cy="2098040"/>
          </a:xfrm>
        </p:grpSpPr>
        <p:sp>
          <p:nvSpPr>
            <p:cNvPr name="TextBox 7" id="7"/>
            <p:cNvSpPr txBox="true"/>
            <p:nvPr/>
          </p:nvSpPr>
          <p:spPr>
            <a:xfrm rot="0">
              <a:off x="0" y="-85725"/>
              <a:ext cx="4329493" cy="2183765"/>
            </a:xfrm>
            <a:prstGeom prst="rect">
              <a:avLst/>
            </a:prstGeom>
          </p:spPr>
          <p:txBody>
            <a:bodyPr anchor="t" rtlCol="false" tIns="0" lIns="0" bIns="0" rIns="0">
              <a:spAutoFit/>
            </a:bodyPr>
            <a:lstStyle/>
            <a:p>
              <a:pPr algn="l">
                <a:lnSpc>
                  <a:spcPts val="6719"/>
                </a:lnSpc>
              </a:pPr>
              <a:r>
                <a:rPr lang="en-US" sz="4800" spc="432">
                  <a:solidFill>
                    <a:srgbClr val="DC1877"/>
                  </a:solidFill>
                  <a:latin typeface="Arsenal"/>
                  <a:ea typeface="Arsenal"/>
                  <a:cs typeface="Arsenal"/>
                  <a:sym typeface="Arsenal"/>
                </a:rPr>
                <a:t>Author:</a:t>
              </a:r>
            </a:p>
            <a:p>
              <a:pPr algn="l">
                <a:lnSpc>
                  <a:spcPts val="6719"/>
                </a:lnSpc>
              </a:pPr>
              <a:r>
                <a:rPr lang="en-US" sz="4800" spc="432">
                  <a:solidFill>
                    <a:srgbClr val="DC1877"/>
                  </a:solidFill>
                  <a:latin typeface="Arsenal"/>
                  <a:ea typeface="Arsenal"/>
                  <a:cs typeface="Arsenal"/>
                  <a:sym typeface="Arsenal"/>
                </a:rPr>
                <a:t>Illustrator:</a:t>
              </a:r>
            </a:p>
          </p:txBody>
        </p:sp>
        <p:sp>
          <p:nvSpPr>
            <p:cNvPr name="TextBox 8" id="8"/>
            <p:cNvSpPr txBox="true"/>
            <p:nvPr/>
          </p:nvSpPr>
          <p:spPr>
            <a:xfrm rot="0">
              <a:off x="4467500" y="-85725"/>
              <a:ext cx="8706854" cy="2183765"/>
            </a:xfrm>
            <a:prstGeom prst="rect">
              <a:avLst/>
            </a:prstGeom>
          </p:spPr>
          <p:txBody>
            <a:bodyPr anchor="t" rtlCol="false" tIns="0" lIns="0" bIns="0" rIns="0">
              <a:spAutoFit/>
            </a:bodyPr>
            <a:lstStyle/>
            <a:p>
              <a:pPr algn="l">
                <a:lnSpc>
                  <a:spcPts val="6719"/>
                </a:lnSpc>
              </a:pPr>
              <a:r>
                <a:rPr lang="en-US" sz="4800" spc="432">
                  <a:solidFill>
                    <a:srgbClr val="001E3D"/>
                  </a:solidFill>
                  <a:latin typeface="Arsenal"/>
                  <a:ea typeface="Arsenal"/>
                  <a:cs typeface="Arsenal"/>
                  <a:sym typeface="Arsenal"/>
                </a:rPr>
                <a:t>Marta Magellan</a:t>
              </a:r>
            </a:p>
            <a:p>
              <a:pPr algn="l">
                <a:lnSpc>
                  <a:spcPts val="6719"/>
                </a:lnSpc>
              </a:pPr>
              <a:r>
                <a:rPr lang="en-US" sz="4800" spc="432">
                  <a:solidFill>
                    <a:srgbClr val="001E3D"/>
                  </a:solidFill>
                  <a:latin typeface="Arsenal"/>
                  <a:ea typeface="Arsenal"/>
                  <a:cs typeface="Arsenal"/>
                  <a:sym typeface="Arsenal"/>
                </a:rPr>
                <a:t>Clémentine Rocheron</a:t>
              </a:r>
            </a:p>
          </p:txBody>
        </p:sp>
      </p:grpSp>
      <p:grpSp>
        <p:nvGrpSpPr>
          <p:cNvPr name="Group 9" id="9"/>
          <p:cNvGrpSpPr/>
          <p:nvPr/>
        </p:nvGrpSpPr>
        <p:grpSpPr>
          <a:xfrm rot="0">
            <a:off x="13169900" y="1028700"/>
            <a:ext cx="4089400" cy="4999245"/>
            <a:chOff x="0" y="0"/>
            <a:chExt cx="5452533" cy="6665660"/>
          </a:xfrm>
        </p:grpSpPr>
        <p:grpSp>
          <p:nvGrpSpPr>
            <p:cNvPr name="Group 10" id="10"/>
            <p:cNvGrpSpPr/>
            <p:nvPr/>
          </p:nvGrpSpPr>
          <p:grpSpPr>
            <a:xfrm rot="0">
              <a:off x="317500" y="0"/>
              <a:ext cx="5135033" cy="6348160"/>
              <a:chOff x="0" y="0"/>
              <a:chExt cx="1014328" cy="1253958"/>
            </a:xfrm>
          </p:grpSpPr>
          <p:sp>
            <p:nvSpPr>
              <p:cNvPr name="Freeform 11" id="11"/>
              <p:cNvSpPr/>
              <p:nvPr/>
            </p:nvSpPr>
            <p:spPr>
              <a:xfrm flipH="false" flipV="false" rot="0">
                <a:off x="0" y="0"/>
                <a:ext cx="1014328" cy="1253958"/>
              </a:xfrm>
              <a:custGeom>
                <a:avLst/>
                <a:gdLst/>
                <a:ahLst/>
                <a:cxnLst/>
                <a:rect r="r" b="b" t="t" l="l"/>
                <a:pathLst>
                  <a:path h="1253958" w="1014328">
                    <a:moveTo>
                      <a:pt x="0" y="0"/>
                    </a:moveTo>
                    <a:lnTo>
                      <a:pt x="1014328" y="0"/>
                    </a:lnTo>
                    <a:lnTo>
                      <a:pt x="1014328" y="1253958"/>
                    </a:lnTo>
                    <a:lnTo>
                      <a:pt x="0" y="1253958"/>
                    </a:lnTo>
                    <a:close/>
                  </a:path>
                </a:pathLst>
              </a:custGeom>
              <a:solidFill>
                <a:srgbClr val="DBEC5B"/>
              </a:solidFill>
            </p:spPr>
          </p:sp>
          <p:sp>
            <p:nvSpPr>
              <p:cNvPr name="TextBox 12" id="12"/>
              <p:cNvSpPr txBox="true"/>
              <p:nvPr/>
            </p:nvSpPr>
            <p:spPr>
              <a:xfrm>
                <a:off x="0" y="-38100"/>
                <a:ext cx="1014328" cy="1292058"/>
              </a:xfrm>
              <a:prstGeom prst="rect">
                <a:avLst/>
              </a:prstGeom>
            </p:spPr>
            <p:txBody>
              <a:bodyPr anchor="ctr" rtlCol="false" tIns="50800" lIns="50800" bIns="50800" rIns="50800"/>
              <a:lstStyle/>
              <a:p>
                <a:pPr algn="ctr">
                  <a:lnSpc>
                    <a:spcPts val="2659"/>
                  </a:lnSpc>
                  <a:spcBef>
                    <a:spcPct val="0"/>
                  </a:spcBef>
                </a:pPr>
              </a:p>
            </p:txBody>
          </p:sp>
        </p:grpSp>
        <p:sp>
          <p:nvSpPr>
            <p:cNvPr name="Freeform 13" id="13"/>
            <p:cNvSpPr/>
            <p:nvPr/>
          </p:nvSpPr>
          <p:spPr>
            <a:xfrm flipH="false" flipV="false" rot="0">
              <a:off x="0" y="315660"/>
              <a:ext cx="5135033" cy="6350000"/>
            </a:xfrm>
            <a:custGeom>
              <a:avLst/>
              <a:gdLst/>
              <a:ahLst/>
              <a:cxnLst/>
              <a:rect r="r" b="b" t="t" l="l"/>
              <a:pathLst>
                <a:path h="6350000" w="5135033">
                  <a:moveTo>
                    <a:pt x="0" y="0"/>
                  </a:moveTo>
                  <a:lnTo>
                    <a:pt x="5135033" y="0"/>
                  </a:lnTo>
                  <a:lnTo>
                    <a:pt x="5135033" y="6350000"/>
                  </a:lnTo>
                  <a:lnTo>
                    <a:pt x="0" y="6350000"/>
                  </a:lnTo>
                  <a:lnTo>
                    <a:pt x="0" y="0"/>
                  </a:lnTo>
                  <a:close/>
                </a:path>
              </a:pathLst>
            </a:custGeom>
            <a:blipFill>
              <a:blip r:embed="rId2"/>
              <a:stretch>
                <a:fillRect l="0" t="0" r="0" b="0"/>
              </a:stretch>
            </a:blipFill>
          </p:spPr>
        </p:sp>
      </p:grpSp>
      <p:sp>
        <p:nvSpPr>
          <p:cNvPr name="TextBox 14" id="14"/>
          <p:cNvSpPr txBox="true"/>
          <p:nvPr/>
        </p:nvSpPr>
        <p:spPr>
          <a:xfrm rot="0">
            <a:off x="9893662" y="9013875"/>
            <a:ext cx="5832455" cy="1099820"/>
          </a:xfrm>
          <a:prstGeom prst="rect">
            <a:avLst/>
          </a:prstGeom>
        </p:spPr>
        <p:txBody>
          <a:bodyPr anchor="t" rtlCol="false" tIns="0" lIns="0" bIns="0" rIns="0">
            <a:spAutoFit/>
          </a:bodyPr>
          <a:lstStyle/>
          <a:p>
            <a:pPr algn="l">
              <a:lnSpc>
                <a:spcPts val="4479"/>
              </a:lnSpc>
            </a:pPr>
            <a:r>
              <a:rPr lang="en-US" sz="3199" spc="287">
                <a:solidFill>
                  <a:srgbClr val="DC1877"/>
                </a:solidFill>
                <a:latin typeface="Arsenal"/>
                <a:ea typeface="Arsenal"/>
                <a:cs typeface="Arsenal"/>
                <a:sym typeface="Arsenal"/>
              </a:rPr>
              <a:t>picture book nonfiction | 32p</a:t>
            </a:r>
          </a:p>
          <a:p>
            <a:pPr algn="l">
              <a:lnSpc>
                <a:spcPts val="4479"/>
              </a:lnSpc>
            </a:pPr>
            <a:r>
              <a:rPr lang="en-US" sz="3199" spc="287">
                <a:solidFill>
                  <a:srgbClr val="DC1877"/>
                </a:solidFill>
                <a:latin typeface="Arsenal"/>
                <a:ea typeface="Arsenal"/>
                <a:cs typeface="Arsenal"/>
                <a:sym typeface="Arsenal"/>
              </a:rPr>
              <a:t>AR: none as of 9/2024</a:t>
            </a:r>
          </a:p>
        </p:txBody>
      </p:sp>
      <p:sp>
        <p:nvSpPr>
          <p:cNvPr name="Freeform 15" id="15"/>
          <p:cNvSpPr/>
          <p:nvPr/>
        </p:nvSpPr>
        <p:spPr>
          <a:xfrm flipH="true" flipV="false" rot="0">
            <a:off x="0" y="5715"/>
            <a:ext cx="3101843" cy="1358902"/>
          </a:xfrm>
          <a:custGeom>
            <a:avLst/>
            <a:gdLst/>
            <a:ahLst/>
            <a:cxnLst/>
            <a:rect r="r" b="b" t="t" l="l"/>
            <a:pathLst>
              <a:path h="1358902" w="3101843">
                <a:moveTo>
                  <a:pt x="3101843" y="0"/>
                </a:moveTo>
                <a:lnTo>
                  <a:pt x="0" y="0"/>
                </a:lnTo>
                <a:lnTo>
                  <a:pt x="0" y="1358902"/>
                </a:lnTo>
                <a:lnTo>
                  <a:pt x="3101843" y="1358902"/>
                </a:lnTo>
                <a:lnTo>
                  <a:pt x="3101843"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6" id="16"/>
          <p:cNvSpPr/>
          <p:nvPr/>
        </p:nvSpPr>
        <p:spPr>
          <a:xfrm flipH="false" flipV="true" rot="0">
            <a:off x="14951611" y="8861532"/>
            <a:ext cx="3336389" cy="1461656"/>
          </a:xfrm>
          <a:custGeom>
            <a:avLst/>
            <a:gdLst/>
            <a:ahLst/>
            <a:cxnLst/>
            <a:rect r="r" b="b" t="t" l="l"/>
            <a:pathLst>
              <a:path h="1461656" w="3336389">
                <a:moveTo>
                  <a:pt x="0" y="1461656"/>
                </a:moveTo>
                <a:lnTo>
                  <a:pt x="3336389" y="1461656"/>
                </a:lnTo>
                <a:lnTo>
                  <a:pt x="3336389" y="0"/>
                </a:lnTo>
                <a:lnTo>
                  <a:pt x="0" y="0"/>
                </a:lnTo>
                <a:lnTo>
                  <a:pt x="0" y="1461656"/>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CAD5E3"/>
        </a:solidFill>
      </p:bgPr>
    </p:bg>
    <p:spTree>
      <p:nvGrpSpPr>
        <p:cNvPr id="1" name=""/>
        <p:cNvGrpSpPr/>
        <p:nvPr/>
      </p:nvGrpSpPr>
      <p:grpSpPr>
        <a:xfrm>
          <a:off x="0" y="0"/>
          <a:ext cx="0" cy="0"/>
          <a:chOff x="0" y="0"/>
          <a:chExt cx="0" cy="0"/>
        </a:xfrm>
      </p:grpSpPr>
      <p:grpSp>
        <p:nvGrpSpPr>
          <p:cNvPr name="Group 2" id="2"/>
          <p:cNvGrpSpPr/>
          <p:nvPr/>
        </p:nvGrpSpPr>
        <p:grpSpPr>
          <a:xfrm rot="0">
            <a:off x="1028700" y="1026963"/>
            <a:ext cx="12883032" cy="3338170"/>
            <a:chOff x="0" y="0"/>
            <a:chExt cx="17177375" cy="4450893"/>
          </a:xfrm>
        </p:grpSpPr>
        <p:sp>
          <p:nvSpPr>
            <p:cNvPr name="TextBox 3" id="3"/>
            <p:cNvSpPr txBox="true"/>
            <p:nvPr/>
          </p:nvSpPr>
          <p:spPr>
            <a:xfrm rot="0">
              <a:off x="0" y="-200025"/>
              <a:ext cx="17177375" cy="1657985"/>
            </a:xfrm>
            <a:prstGeom prst="rect">
              <a:avLst/>
            </a:prstGeom>
          </p:spPr>
          <p:txBody>
            <a:bodyPr anchor="t" rtlCol="false" tIns="0" lIns="0" bIns="0" rIns="0">
              <a:spAutoFit/>
            </a:bodyPr>
            <a:lstStyle/>
            <a:p>
              <a:pPr algn="l">
                <a:lnSpc>
                  <a:spcPts val="10080"/>
                </a:lnSpc>
              </a:pPr>
              <a:r>
                <a:rPr lang="en-US" sz="7200">
                  <a:solidFill>
                    <a:srgbClr val="001E3D"/>
                  </a:solidFill>
                  <a:latin typeface="Poppins"/>
                  <a:ea typeface="Poppins"/>
                  <a:cs typeface="Poppins"/>
                  <a:sym typeface="Poppins"/>
                </a:rPr>
                <a:t>KILLER UNDERWEAR INVASION</a:t>
              </a:r>
            </a:p>
          </p:txBody>
        </p:sp>
        <p:sp>
          <p:nvSpPr>
            <p:cNvPr name="TextBox 4" id="4"/>
            <p:cNvSpPr txBox="true"/>
            <p:nvPr/>
          </p:nvSpPr>
          <p:spPr>
            <a:xfrm rot="0">
              <a:off x="0" y="1136828"/>
              <a:ext cx="13532244" cy="3314065"/>
            </a:xfrm>
            <a:prstGeom prst="rect">
              <a:avLst/>
            </a:prstGeom>
          </p:spPr>
          <p:txBody>
            <a:bodyPr anchor="t" rtlCol="false" tIns="0" lIns="0" bIns="0" rIns="0">
              <a:spAutoFit/>
            </a:bodyPr>
            <a:lstStyle/>
            <a:p>
              <a:pPr algn="l" marL="0" indent="0" lvl="0">
                <a:lnSpc>
                  <a:spcPts val="6719"/>
                </a:lnSpc>
                <a:spcBef>
                  <a:spcPct val="0"/>
                </a:spcBef>
              </a:pPr>
              <a:r>
                <a:rPr lang="en-US" sz="4800" spc="432">
                  <a:solidFill>
                    <a:srgbClr val="001E3D"/>
                  </a:solidFill>
                  <a:latin typeface="Arsenal"/>
                  <a:ea typeface="Arsenal"/>
                  <a:cs typeface="Arsenal"/>
                  <a:sym typeface="Arsenal"/>
                </a:rPr>
                <a:t>HOW TO SPOT FAKE NEWS, DISINFORMATION &amp; CONSPIRACY THEORIES</a:t>
              </a:r>
            </a:p>
          </p:txBody>
        </p:sp>
      </p:grpSp>
      <p:sp>
        <p:nvSpPr>
          <p:cNvPr name="TextBox 5" id="5"/>
          <p:cNvSpPr txBox="true"/>
          <p:nvPr/>
        </p:nvSpPr>
        <p:spPr>
          <a:xfrm rot="0">
            <a:off x="1028700" y="7117130"/>
            <a:ext cx="12109268" cy="1953895"/>
          </a:xfrm>
          <a:prstGeom prst="rect">
            <a:avLst/>
          </a:prstGeom>
        </p:spPr>
        <p:txBody>
          <a:bodyPr anchor="t" rtlCol="false" tIns="0" lIns="0" bIns="0" rIns="0">
            <a:spAutoFit/>
          </a:bodyPr>
          <a:lstStyle/>
          <a:p>
            <a:pPr algn="l">
              <a:lnSpc>
                <a:spcPts val="3079"/>
              </a:lnSpc>
              <a:spcBef>
                <a:spcPct val="0"/>
              </a:spcBef>
            </a:pPr>
            <a:r>
              <a:rPr lang="en-US" sz="2199">
                <a:solidFill>
                  <a:srgbClr val="001E3D"/>
                </a:solidFill>
                <a:latin typeface="Poppins"/>
                <a:ea typeface="Poppins"/>
                <a:cs typeface="Poppins"/>
                <a:sym typeface="Poppins"/>
              </a:rPr>
              <a:t>Can peanuts give you super strength? Were unicorns discovered on the moon? Did Martians really invade New Jersey? For anyone who has ever encountered outrageous stories like these and wondered whether they were true, this funny, yet informative book breaks down what fake news is, why people spread it, and how to tell what is true and what isn’t. </a:t>
            </a:r>
          </a:p>
        </p:txBody>
      </p:sp>
      <p:grpSp>
        <p:nvGrpSpPr>
          <p:cNvPr name="Group 6" id="6"/>
          <p:cNvGrpSpPr/>
          <p:nvPr/>
        </p:nvGrpSpPr>
        <p:grpSpPr>
          <a:xfrm rot="0">
            <a:off x="1028700" y="4982941"/>
            <a:ext cx="9880766" cy="1573530"/>
            <a:chOff x="0" y="0"/>
            <a:chExt cx="13174355" cy="2098040"/>
          </a:xfrm>
        </p:grpSpPr>
        <p:sp>
          <p:nvSpPr>
            <p:cNvPr name="TextBox 7" id="7"/>
            <p:cNvSpPr txBox="true"/>
            <p:nvPr/>
          </p:nvSpPr>
          <p:spPr>
            <a:xfrm rot="0">
              <a:off x="0" y="-85725"/>
              <a:ext cx="4329493" cy="2183765"/>
            </a:xfrm>
            <a:prstGeom prst="rect">
              <a:avLst/>
            </a:prstGeom>
          </p:spPr>
          <p:txBody>
            <a:bodyPr anchor="t" rtlCol="false" tIns="0" lIns="0" bIns="0" rIns="0">
              <a:spAutoFit/>
            </a:bodyPr>
            <a:lstStyle/>
            <a:p>
              <a:pPr algn="l">
                <a:lnSpc>
                  <a:spcPts val="6719"/>
                </a:lnSpc>
              </a:pPr>
              <a:r>
                <a:rPr lang="en-US" sz="4800" spc="432">
                  <a:solidFill>
                    <a:srgbClr val="DC1877"/>
                  </a:solidFill>
                  <a:latin typeface="Arsenal"/>
                  <a:ea typeface="Arsenal"/>
                  <a:cs typeface="Arsenal"/>
                  <a:sym typeface="Arsenal"/>
                </a:rPr>
                <a:t>Author:</a:t>
              </a:r>
            </a:p>
            <a:p>
              <a:pPr algn="l">
                <a:lnSpc>
                  <a:spcPts val="6719"/>
                </a:lnSpc>
              </a:pPr>
              <a:r>
                <a:rPr lang="en-US" sz="4800" spc="432">
                  <a:solidFill>
                    <a:srgbClr val="DC1877"/>
                  </a:solidFill>
                  <a:latin typeface="Arsenal"/>
                  <a:ea typeface="Arsenal"/>
                  <a:cs typeface="Arsenal"/>
                  <a:sym typeface="Arsenal"/>
                </a:rPr>
                <a:t>Illustrator:</a:t>
              </a:r>
            </a:p>
          </p:txBody>
        </p:sp>
        <p:sp>
          <p:nvSpPr>
            <p:cNvPr name="TextBox 8" id="8"/>
            <p:cNvSpPr txBox="true"/>
            <p:nvPr/>
          </p:nvSpPr>
          <p:spPr>
            <a:xfrm rot="0">
              <a:off x="4467500" y="-85725"/>
              <a:ext cx="8706854" cy="2183765"/>
            </a:xfrm>
            <a:prstGeom prst="rect">
              <a:avLst/>
            </a:prstGeom>
          </p:spPr>
          <p:txBody>
            <a:bodyPr anchor="t" rtlCol="false" tIns="0" lIns="0" bIns="0" rIns="0">
              <a:spAutoFit/>
            </a:bodyPr>
            <a:lstStyle/>
            <a:p>
              <a:pPr algn="l">
                <a:lnSpc>
                  <a:spcPts val="6719"/>
                </a:lnSpc>
              </a:pPr>
              <a:r>
                <a:rPr lang="en-US" sz="4800" spc="432">
                  <a:solidFill>
                    <a:srgbClr val="001E3D"/>
                  </a:solidFill>
                  <a:latin typeface="Arsenal"/>
                  <a:ea typeface="Arsenal"/>
                  <a:cs typeface="Arsenal"/>
                  <a:sym typeface="Arsenal"/>
                </a:rPr>
                <a:t>Elise Gravel</a:t>
              </a:r>
            </a:p>
            <a:p>
              <a:pPr algn="l">
                <a:lnSpc>
                  <a:spcPts val="6719"/>
                </a:lnSpc>
              </a:pPr>
              <a:r>
                <a:rPr lang="en-US" sz="4800" spc="432">
                  <a:solidFill>
                    <a:srgbClr val="001E3D"/>
                  </a:solidFill>
                  <a:latin typeface="Arsenal"/>
                  <a:ea typeface="Arsenal"/>
                  <a:cs typeface="Arsenal"/>
                  <a:sym typeface="Arsenal"/>
                </a:rPr>
                <a:t>Elise Gravel</a:t>
              </a:r>
            </a:p>
          </p:txBody>
        </p:sp>
      </p:grpSp>
      <p:grpSp>
        <p:nvGrpSpPr>
          <p:cNvPr name="Group 9" id="9"/>
          <p:cNvGrpSpPr/>
          <p:nvPr/>
        </p:nvGrpSpPr>
        <p:grpSpPr>
          <a:xfrm rot="0">
            <a:off x="13246100" y="2445639"/>
            <a:ext cx="4013200" cy="4999245"/>
            <a:chOff x="0" y="0"/>
            <a:chExt cx="5350933" cy="6665660"/>
          </a:xfrm>
        </p:grpSpPr>
        <p:grpSp>
          <p:nvGrpSpPr>
            <p:cNvPr name="Group 10" id="10"/>
            <p:cNvGrpSpPr/>
            <p:nvPr/>
          </p:nvGrpSpPr>
          <p:grpSpPr>
            <a:xfrm rot="0">
              <a:off x="317500" y="0"/>
              <a:ext cx="5033433" cy="6348160"/>
              <a:chOff x="0" y="0"/>
              <a:chExt cx="994258" cy="1253958"/>
            </a:xfrm>
          </p:grpSpPr>
          <p:sp>
            <p:nvSpPr>
              <p:cNvPr name="Freeform 11" id="11"/>
              <p:cNvSpPr/>
              <p:nvPr/>
            </p:nvSpPr>
            <p:spPr>
              <a:xfrm flipH="false" flipV="false" rot="0">
                <a:off x="0" y="0"/>
                <a:ext cx="994258" cy="1253958"/>
              </a:xfrm>
              <a:custGeom>
                <a:avLst/>
                <a:gdLst/>
                <a:ahLst/>
                <a:cxnLst/>
                <a:rect r="r" b="b" t="t" l="l"/>
                <a:pathLst>
                  <a:path h="1253958" w="994258">
                    <a:moveTo>
                      <a:pt x="0" y="0"/>
                    </a:moveTo>
                    <a:lnTo>
                      <a:pt x="994258" y="0"/>
                    </a:lnTo>
                    <a:lnTo>
                      <a:pt x="994258" y="1253958"/>
                    </a:lnTo>
                    <a:lnTo>
                      <a:pt x="0" y="1253958"/>
                    </a:lnTo>
                    <a:close/>
                  </a:path>
                </a:pathLst>
              </a:custGeom>
              <a:solidFill>
                <a:srgbClr val="DBEC5B"/>
              </a:solidFill>
            </p:spPr>
          </p:sp>
          <p:sp>
            <p:nvSpPr>
              <p:cNvPr name="TextBox 12" id="12"/>
              <p:cNvSpPr txBox="true"/>
              <p:nvPr/>
            </p:nvSpPr>
            <p:spPr>
              <a:xfrm>
                <a:off x="0" y="-38100"/>
                <a:ext cx="994258" cy="1292058"/>
              </a:xfrm>
              <a:prstGeom prst="rect">
                <a:avLst/>
              </a:prstGeom>
            </p:spPr>
            <p:txBody>
              <a:bodyPr anchor="ctr" rtlCol="false" tIns="50800" lIns="50800" bIns="50800" rIns="50800"/>
              <a:lstStyle/>
              <a:p>
                <a:pPr algn="ctr">
                  <a:lnSpc>
                    <a:spcPts val="2659"/>
                  </a:lnSpc>
                  <a:spcBef>
                    <a:spcPct val="0"/>
                  </a:spcBef>
                </a:pPr>
              </a:p>
            </p:txBody>
          </p:sp>
        </p:grpSp>
        <p:sp>
          <p:nvSpPr>
            <p:cNvPr name="Freeform 13" id="13"/>
            <p:cNvSpPr/>
            <p:nvPr/>
          </p:nvSpPr>
          <p:spPr>
            <a:xfrm flipH="false" flipV="false" rot="0">
              <a:off x="0" y="315660"/>
              <a:ext cx="5033433" cy="6350000"/>
            </a:xfrm>
            <a:custGeom>
              <a:avLst/>
              <a:gdLst/>
              <a:ahLst/>
              <a:cxnLst/>
              <a:rect r="r" b="b" t="t" l="l"/>
              <a:pathLst>
                <a:path h="6350000" w="5033433">
                  <a:moveTo>
                    <a:pt x="0" y="0"/>
                  </a:moveTo>
                  <a:lnTo>
                    <a:pt x="5033433" y="0"/>
                  </a:lnTo>
                  <a:lnTo>
                    <a:pt x="5033433" y="6350000"/>
                  </a:lnTo>
                  <a:lnTo>
                    <a:pt x="0" y="6350000"/>
                  </a:lnTo>
                  <a:lnTo>
                    <a:pt x="0" y="0"/>
                  </a:lnTo>
                  <a:close/>
                </a:path>
              </a:pathLst>
            </a:custGeom>
            <a:blipFill>
              <a:blip r:embed="rId2"/>
              <a:stretch>
                <a:fillRect l="0" t="0" r="0" b="0"/>
              </a:stretch>
            </a:blipFill>
          </p:spPr>
        </p:sp>
      </p:grpSp>
      <p:sp>
        <p:nvSpPr>
          <p:cNvPr name="TextBox 14" id="14"/>
          <p:cNvSpPr txBox="true"/>
          <p:nvPr/>
        </p:nvSpPr>
        <p:spPr>
          <a:xfrm rot="0">
            <a:off x="10221740" y="9013875"/>
            <a:ext cx="5832455" cy="1099820"/>
          </a:xfrm>
          <a:prstGeom prst="rect">
            <a:avLst/>
          </a:prstGeom>
        </p:spPr>
        <p:txBody>
          <a:bodyPr anchor="t" rtlCol="false" tIns="0" lIns="0" bIns="0" rIns="0">
            <a:spAutoFit/>
          </a:bodyPr>
          <a:lstStyle/>
          <a:p>
            <a:pPr algn="l">
              <a:lnSpc>
                <a:spcPts val="4479"/>
              </a:lnSpc>
            </a:pPr>
            <a:r>
              <a:rPr lang="en-US" sz="3199" spc="287">
                <a:solidFill>
                  <a:srgbClr val="DC1877"/>
                </a:solidFill>
                <a:latin typeface="Arsenal"/>
                <a:ea typeface="Arsenal"/>
                <a:cs typeface="Arsenal"/>
                <a:sym typeface="Arsenal"/>
              </a:rPr>
              <a:t>graphic nonfiction | 104p</a:t>
            </a:r>
          </a:p>
          <a:p>
            <a:pPr algn="l">
              <a:lnSpc>
                <a:spcPts val="4479"/>
              </a:lnSpc>
            </a:pPr>
            <a:r>
              <a:rPr lang="en-US" sz="3199" spc="287">
                <a:solidFill>
                  <a:srgbClr val="DC1877"/>
                </a:solidFill>
                <a:latin typeface="Arsenal"/>
                <a:ea typeface="Arsenal"/>
                <a:cs typeface="Arsenal"/>
                <a:sym typeface="Arsenal"/>
              </a:rPr>
              <a:t>AR: MG | 3.6 | 0.5 pts</a:t>
            </a:r>
          </a:p>
        </p:txBody>
      </p:sp>
      <p:sp>
        <p:nvSpPr>
          <p:cNvPr name="Freeform 15" id="15"/>
          <p:cNvSpPr/>
          <p:nvPr/>
        </p:nvSpPr>
        <p:spPr>
          <a:xfrm flipH="true" flipV="false" rot="0">
            <a:off x="0" y="5715"/>
            <a:ext cx="3101843" cy="1358902"/>
          </a:xfrm>
          <a:custGeom>
            <a:avLst/>
            <a:gdLst/>
            <a:ahLst/>
            <a:cxnLst/>
            <a:rect r="r" b="b" t="t" l="l"/>
            <a:pathLst>
              <a:path h="1358902" w="3101843">
                <a:moveTo>
                  <a:pt x="3101843" y="0"/>
                </a:moveTo>
                <a:lnTo>
                  <a:pt x="0" y="0"/>
                </a:lnTo>
                <a:lnTo>
                  <a:pt x="0" y="1358902"/>
                </a:lnTo>
                <a:lnTo>
                  <a:pt x="3101843" y="1358902"/>
                </a:lnTo>
                <a:lnTo>
                  <a:pt x="3101843"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6" id="16"/>
          <p:cNvSpPr/>
          <p:nvPr/>
        </p:nvSpPr>
        <p:spPr>
          <a:xfrm flipH="false" flipV="true" rot="0">
            <a:off x="14951611" y="8861532"/>
            <a:ext cx="3336389" cy="1461656"/>
          </a:xfrm>
          <a:custGeom>
            <a:avLst/>
            <a:gdLst/>
            <a:ahLst/>
            <a:cxnLst/>
            <a:rect r="r" b="b" t="t" l="l"/>
            <a:pathLst>
              <a:path h="1461656" w="3336389">
                <a:moveTo>
                  <a:pt x="0" y="1461656"/>
                </a:moveTo>
                <a:lnTo>
                  <a:pt x="3336389" y="1461656"/>
                </a:lnTo>
                <a:lnTo>
                  <a:pt x="3336389" y="0"/>
                </a:lnTo>
                <a:lnTo>
                  <a:pt x="0" y="0"/>
                </a:lnTo>
                <a:lnTo>
                  <a:pt x="0" y="1461656"/>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CAD5E3"/>
        </a:solidFill>
      </p:bgPr>
    </p:bg>
    <p:spTree>
      <p:nvGrpSpPr>
        <p:cNvPr id="1" name=""/>
        <p:cNvGrpSpPr/>
        <p:nvPr/>
      </p:nvGrpSpPr>
      <p:grpSpPr>
        <a:xfrm>
          <a:off x="0" y="0"/>
          <a:ext cx="0" cy="0"/>
          <a:chOff x="0" y="0"/>
          <a:chExt cx="0" cy="0"/>
        </a:xfrm>
      </p:grpSpPr>
      <p:grpSp>
        <p:nvGrpSpPr>
          <p:cNvPr name="Group 2" id="2"/>
          <p:cNvGrpSpPr/>
          <p:nvPr/>
        </p:nvGrpSpPr>
        <p:grpSpPr>
          <a:xfrm rot="0">
            <a:off x="1028700" y="1028700"/>
            <a:ext cx="12141200" cy="2571431"/>
            <a:chOff x="0" y="0"/>
            <a:chExt cx="16188267" cy="3428575"/>
          </a:xfrm>
        </p:grpSpPr>
        <p:sp>
          <p:nvSpPr>
            <p:cNvPr name="TextBox 3" id="3"/>
            <p:cNvSpPr txBox="true"/>
            <p:nvPr/>
          </p:nvSpPr>
          <p:spPr>
            <a:xfrm rot="0">
              <a:off x="0" y="-200025"/>
              <a:ext cx="16188267" cy="1657985"/>
            </a:xfrm>
            <a:prstGeom prst="rect">
              <a:avLst/>
            </a:prstGeom>
          </p:spPr>
          <p:txBody>
            <a:bodyPr anchor="t" rtlCol="false" tIns="0" lIns="0" bIns="0" rIns="0">
              <a:spAutoFit/>
            </a:bodyPr>
            <a:lstStyle/>
            <a:p>
              <a:pPr algn="l">
                <a:lnSpc>
                  <a:spcPts val="10080"/>
                </a:lnSpc>
              </a:pPr>
              <a:r>
                <a:rPr lang="en-US" sz="7200">
                  <a:solidFill>
                    <a:srgbClr val="001E3D"/>
                  </a:solidFill>
                  <a:latin typeface="Poppins"/>
                  <a:ea typeface="Poppins"/>
                  <a:cs typeface="Poppins"/>
                  <a:sym typeface="Poppins"/>
                </a:rPr>
                <a:t>LISTEN</a:t>
              </a:r>
            </a:p>
          </p:txBody>
        </p:sp>
        <p:sp>
          <p:nvSpPr>
            <p:cNvPr name="TextBox 4" id="4"/>
            <p:cNvSpPr txBox="true"/>
            <p:nvPr/>
          </p:nvSpPr>
          <p:spPr>
            <a:xfrm rot="0">
              <a:off x="0" y="1244810"/>
              <a:ext cx="15093399" cy="2183765"/>
            </a:xfrm>
            <a:prstGeom prst="rect">
              <a:avLst/>
            </a:prstGeom>
          </p:spPr>
          <p:txBody>
            <a:bodyPr anchor="t" rtlCol="false" tIns="0" lIns="0" bIns="0" rIns="0">
              <a:spAutoFit/>
            </a:bodyPr>
            <a:lstStyle/>
            <a:p>
              <a:pPr algn="l" marL="0" indent="0" lvl="0">
                <a:lnSpc>
                  <a:spcPts val="6719"/>
                </a:lnSpc>
                <a:spcBef>
                  <a:spcPct val="0"/>
                </a:spcBef>
              </a:pPr>
              <a:r>
                <a:rPr lang="en-US" sz="4800" spc="432">
                  <a:solidFill>
                    <a:srgbClr val="001E3D"/>
                  </a:solidFill>
                  <a:latin typeface="Arsenal"/>
                  <a:ea typeface="Arsenal"/>
                  <a:cs typeface="Arsenal"/>
                  <a:sym typeface="Arsenal"/>
                </a:rPr>
                <a:t>HOW EVELYN GLENNIE, A DEAF GIRL, CHANGED PERCUSSION</a:t>
              </a:r>
            </a:p>
          </p:txBody>
        </p:sp>
      </p:grpSp>
      <p:sp>
        <p:nvSpPr>
          <p:cNvPr name="TextBox 5" id="5"/>
          <p:cNvSpPr txBox="true"/>
          <p:nvPr/>
        </p:nvSpPr>
        <p:spPr>
          <a:xfrm rot="0">
            <a:off x="1028700" y="6210587"/>
            <a:ext cx="16230600" cy="2620645"/>
          </a:xfrm>
          <a:prstGeom prst="rect">
            <a:avLst/>
          </a:prstGeom>
        </p:spPr>
        <p:txBody>
          <a:bodyPr anchor="t" rtlCol="false" tIns="0" lIns="0" bIns="0" rIns="0">
            <a:spAutoFit/>
          </a:bodyPr>
          <a:lstStyle/>
          <a:p>
            <a:pPr algn="l">
              <a:lnSpc>
                <a:spcPts val="3079"/>
              </a:lnSpc>
            </a:pPr>
            <a:r>
              <a:rPr lang="en-US" sz="2199">
                <a:solidFill>
                  <a:srgbClr val="001E3D"/>
                </a:solidFill>
                <a:latin typeface="Poppins"/>
                <a:ea typeface="Poppins"/>
                <a:cs typeface="Poppins"/>
                <a:sym typeface="Poppins"/>
              </a:rPr>
              <a:t>"No. You can't," people said. </a:t>
            </a:r>
            <a:r>
              <a:rPr lang="en-US" sz="2199">
                <a:solidFill>
                  <a:srgbClr val="001E3D"/>
                </a:solidFill>
                <a:latin typeface="Poppins"/>
                <a:ea typeface="Poppins"/>
                <a:cs typeface="Poppins"/>
                <a:sym typeface="Poppins"/>
              </a:rPr>
              <a:t> But Evelyn knew she could. She had found her own way to listen.</a:t>
            </a:r>
          </a:p>
          <a:p>
            <a:pPr algn="l">
              <a:lnSpc>
                <a:spcPts val="2199"/>
              </a:lnSpc>
            </a:pPr>
            <a:r>
              <a:rPr lang="en-US" sz="2199">
                <a:solidFill>
                  <a:srgbClr val="001E3D"/>
                </a:solidFill>
                <a:latin typeface="Poppins"/>
                <a:ea typeface="Poppins"/>
                <a:cs typeface="Poppins"/>
                <a:sym typeface="Poppins"/>
              </a:rPr>
              <a:t> </a:t>
            </a:r>
          </a:p>
          <a:p>
            <a:pPr algn="l">
              <a:lnSpc>
                <a:spcPts val="3079"/>
              </a:lnSpc>
              <a:spcBef>
                <a:spcPct val="0"/>
              </a:spcBef>
            </a:pPr>
            <a:r>
              <a:rPr lang="en-US" sz="2199">
                <a:solidFill>
                  <a:srgbClr val="001E3D"/>
                </a:solidFill>
                <a:latin typeface="Poppins"/>
                <a:ea typeface="Poppins"/>
                <a:cs typeface="Poppins"/>
                <a:sym typeface="Poppins"/>
              </a:rPr>
              <a:t>From the moment Evelyn Glennie heard her first note, music held her heart. She played the piano by ear at age eight, and the clarinet by age ten. But soon, the nerves in her ears began to deteriorate, and Evelyn was told that, as a deaf girl, she could never be a musician. What sounds Evelyn couldn’t hear with her ears, though, she could feel resonate through her body as if she, herself, were a drum. And the music she created was extraordinary. Evelyn Glennie had learned how to listen in a new way. And soon, the world was listening too.</a:t>
            </a:r>
          </a:p>
        </p:txBody>
      </p:sp>
      <p:grpSp>
        <p:nvGrpSpPr>
          <p:cNvPr name="Group 6" id="6"/>
          <p:cNvGrpSpPr/>
          <p:nvPr/>
        </p:nvGrpSpPr>
        <p:grpSpPr>
          <a:xfrm rot="0">
            <a:off x="1028700" y="4147169"/>
            <a:ext cx="9880766" cy="1573530"/>
            <a:chOff x="0" y="0"/>
            <a:chExt cx="13174355" cy="2098040"/>
          </a:xfrm>
        </p:grpSpPr>
        <p:sp>
          <p:nvSpPr>
            <p:cNvPr name="TextBox 7" id="7"/>
            <p:cNvSpPr txBox="true"/>
            <p:nvPr/>
          </p:nvSpPr>
          <p:spPr>
            <a:xfrm rot="0">
              <a:off x="0" y="-85725"/>
              <a:ext cx="4329493" cy="2183765"/>
            </a:xfrm>
            <a:prstGeom prst="rect">
              <a:avLst/>
            </a:prstGeom>
          </p:spPr>
          <p:txBody>
            <a:bodyPr anchor="t" rtlCol="false" tIns="0" lIns="0" bIns="0" rIns="0">
              <a:spAutoFit/>
            </a:bodyPr>
            <a:lstStyle/>
            <a:p>
              <a:pPr algn="l">
                <a:lnSpc>
                  <a:spcPts val="6719"/>
                </a:lnSpc>
              </a:pPr>
              <a:r>
                <a:rPr lang="en-US" sz="4800" spc="432">
                  <a:solidFill>
                    <a:srgbClr val="DC1877"/>
                  </a:solidFill>
                  <a:latin typeface="Arsenal"/>
                  <a:ea typeface="Arsenal"/>
                  <a:cs typeface="Arsenal"/>
                  <a:sym typeface="Arsenal"/>
                </a:rPr>
                <a:t>Author:</a:t>
              </a:r>
            </a:p>
            <a:p>
              <a:pPr algn="l">
                <a:lnSpc>
                  <a:spcPts val="6719"/>
                </a:lnSpc>
              </a:pPr>
              <a:r>
                <a:rPr lang="en-US" sz="4800" spc="432">
                  <a:solidFill>
                    <a:srgbClr val="DC1877"/>
                  </a:solidFill>
                  <a:latin typeface="Arsenal"/>
                  <a:ea typeface="Arsenal"/>
                  <a:cs typeface="Arsenal"/>
                  <a:sym typeface="Arsenal"/>
                </a:rPr>
                <a:t>Illustrator:</a:t>
              </a:r>
            </a:p>
          </p:txBody>
        </p:sp>
        <p:sp>
          <p:nvSpPr>
            <p:cNvPr name="TextBox 8" id="8"/>
            <p:cNvSpPr txBox="true"/>
            <p:nvPr/>
          </p:nvSpPr>
          <p:spPr>
            <a:xfrm rot="0">
              <a:off x="4467500" y="-85725"/>
              <a:ext cx="8706854" cy="2183765"/>
            </a:xfrm>
            <a:prstGeom prst="rect">
              <a:avLst/>
            </a:prstGeom>
          </p:spPr>
          <p:txBody>
            <a:bodyPr anchor="t" rtlCol="false" tIns="0" lIns="0" bIns="0" rIns="0">
              <a:spAutoFit/>
            </a:bodyPr>
            <a:lstStyle/>
            <a:p>
              <a:pPr algn="l">
                <a:lnSpc>
                  <a:spcPts val="6719"/>
                </a:lnSpc>
              </a:pPr>
              <a:r>
                <a:rPr lang="en-US" sz="4800" spc="432">
                  <a:solidFill>
                    <a:srgbClr val="001E3D"/>
                  </a:solidFill>
                  <a:latin typeface="Arsenal"/>
                  <a:ea typeface="Arsenal"/>
                  <a:cs typeface="Arsenal"/>
                  <a:sym typeface="Arsenal"/>
                </a:rPr>
                <a:t>Shannon Stocker</a:t>
              </a:r>
            </a:p>
            <a:p>
              <a:pPr algn="l">
                <a:lnSpc>
                  <a:spcPts val="6719"/>
                </a:lnSpc>
              </a:pPr>
              <a:r>
                <a:rPr lang="en-US" sz="4800" spc="432">
                  <a:solidFill>
                    <a:srgbClr val="001E3D"/>
                  </a:solidFill>
                  <a:latin typeface="Arsenal"/>
                  <a:ea typeface="Arsenal"/>
                  <a:cs typeface="Arsenal"/>
                  <a:sym typeface="Arsenal"/>
                </a:rPr>
                <a:t>Devon Holzwarth</a:t>
              </a:r>
            </a:p>
          </p:txBody>
        </p:sp>
      </p:grpSp>
      <p:grpSp>
        <p:nvGrpSpPr>
          <p:cNvPr name="Group 9" id="9"/>
          <p:cNvGrpSpPr/>
          <p:nvPr/>
        </p:nvGrpSpPr>
        <p:grpSpPr>
          <a:xfrm rot="0">
            <a:off x="12922250" y="1028700"/>
            <a:ext cx="4337050" cy="4999245"/>
            <a:chOff x="0" y="0"/>
            <a:chExt cx="5782733" cy="6665660"/>
          </a:xfrm>
        </p:grpSpPr>
        <p:grpSp>
          <p:nvGrpSpPr>
            <p:cNvPr name="Group 10" id="10"/>
            <p:cNvGrpSpPr/>
            <p:nvPr/>
          </p:nvGrpSpPr>
          <p:grpSpPr>
            <a:xfrm rot="0">
              <a:off x="330200" y="0"/>
              <a:ext cx="5452533" cy="6348160"/>
              <a:chOff x="0" y="0"/>
              <a:chExt cx="1077044" cy="1253958"/>
            </a:xfrm>
          </p:grpSpPr>
          <p:sp>
            <p:nvSpPr>
              <p:cNvPr name="Freeform 11" id="11"/>
              <p:cNvSpPr/>
              <p:nvPr/>
            </p:nvSpPr>
            <p:spPr>
              <a:xfrm flipH="false" flipV="false" rot="0">
                <a:off x="0" y="0"/>
                <a:ext cx="1077044" cy="1253958"/>
              </a:xfrm>
              <a:custGeom>
                <a:avLst/>
                <a:gdLst/>
                <a:ahLst/>
                <a:cxnLst/>
                <a:rect r="r" b="b" t="t" l="l"/>
                <a:pathLst>
                  <a:path h="1253958" w="1077044">
                    <a:moveTo>
                      <a:pt x="0" y="0"/>
                    </a:moveTo>
                    <a:lnTo>
                      <a:pt x="1077044" y="0"/>
                    </a:lnTo>
                    <a:lnTo>
                      <a:pt x="1077044" y="1253958"/>
                    </a:lnTo>
                    <a:lnTo>
                      <a:pt x="0" y="1253958"/>
                    </a:lnTo>
                    <a:close/>
                  </a:path>
                </a:pathLst>
              </a:custGeom>
              <a:solidFill>
                <a:srgbClr val="DBEC5B"/>
              </a:solidFill>
            </p:spPr>
          </p:sp>
          <p:sp>
            <p:nvSpPr>
              <p:cNvPr name="TextBox 12" id="12"/>
              <p:cNvSpPr txBox="true"/>
              <p:nvPr/>
            </p:nvSpPr>
            <p:spPr>
              <a:xfrm>
                <a:off x="0" y="-38100"/>
                <a:ext cx="1077044" cy="1292058"/>
              </a:xfrm>
              <a:prstGeom prst="rect">
                <a:avLst/>
              </a:prstGeom>
            </p:spPr>
            <p:txBody>
              <a:bodyPr anchor="ctr" rtlCol="false" tIns="50800" lIns="50800" bIns="50800" rIns="50800"/>
              <a:lstStyle/>
              <a:p>
                <a:pPr algn="ctr">
                  <a:lnSpc>
                    <a:spcPts val="2659"/>
                  </a:lnSpc>
                  <a:spcBef>
                    <a:spcPct val="0"/>
                  </a:spcBef>
                </a:pPr>
              </a:p>
            </p:txBody>
          </p:sp>
        </p:grpSp>
        <p:sp>
          <p:nvSpPr>
            <p:cNvPr name="Freeform 13" id="13"/>
            <p:cNvSpPr/>
            <p:nvPr/>
          </p:nvSpPr>
          <p:spPr>
            <a:xfrm flipH="false" flipV="false" rot="0">
              <a:off x="0" y="315660"/>
              <a:ext cx="5465233" cy="6350000"/>
            </a:xfrm>
            <a:custGeom>
              <a:avLst/>
              <a:gdLst/>
              <a:ahLst/>
              <a:cxnLst/>
              <a:rect r="r" b="b" t="t" l="l"/>
              <a:pathLst>
                <a:path h="6350000" w="5465233">
                  <a:moveTo>
                    <a:pt x="0" y="0"/>
                  </a:moveTo>
                  <a:lnTo>
                    <a:pt x="5465233" y="0"/>
                  </a:lnTo>
                  <a:lnTo>
                    <a:pt x="5465233" y="6350000"/>
                  </a:lnTo>
                  <a:lnTo>
                    <a:pt x="0" y="6350000"/>
                  </a:lnTo>
                  <a:lnTo>
                    <a:pt x="0" y="0"/>
                  </a:lnTo>
                  <a:close/>
                </a:path>
              </a:pathLst>
            </a:custGeom>
            <a:blipFill>
              <a:blip r:embed="rId2"/>
              <a:stretch>
                <a:fillRect l="0" t="0" r="0" b="0"/>
              </a:stretch>
            </a:blipFill>
          </p:spPr>
        </p:sp>
      </p:grpSp>
      <p:sp>
        <p:nvSpPr>
          <p:cNvPr name="TextBox 14" id="14"/>
          <p:cNvSpPr txBox="true"/>
          <p:nvPr/>
        </p:nvSpPr>
        <p:spPr>
          <a:xfrm rot="0">
            <a:off x="9144000" y="9013875"/>
            <a:ext cx="5832455" cy="1099820"/>
          </a:xfrm>
          <a:prstGeom prst="rect">
            <a:avLst/>
          </a:prstGeom>
        </p:spPr>
        <p:txBody>
          <a:bodyPr anchor="t" rtlCol="false" tIns="0" lIns="0" bIns="0" rIns="0">
            <a:spAutoFit/>
          </a:bodyPr>
          <a:lstStyle/>
          <a:p>
            <a:pPr algn="l">
              <a:lnSpc>
                <a:spcPts val="4479"/>
              </a:lnSpc>
            </a:pPr>
            <a:r>
              <a:rPr lang="en-US" sz="3199" spc="287">
                <a:solidFill>
                  <a:srgbClr val="DC1877"/>
                </a:solidFill>
                <a:latin typeface="Arsenal"/>
                <a:ea typeface="Arsenal"/>
                <a:cs typeface="Arsenal"/>
                <a:sym typeface="Arsenal"/>
              </a:rPr>
              <a:t>picture book nonfiction | 40p</a:t>
            </a:r>
          </a:p>
          <a:p>
            <a:pPr algn="l">
              <a:lnSpc>
                <a:spcPts val="4479"/>
              </a:lnSpc>
            </a:pPr>
            <a:r>
              <a:rPr lang="en-US" sz="3199" spc="287">
                <a:solidFill>
                  <a:srgbClr val="DC1877"/>
                </a:solidFill>
                <a:latin typeface="Arsenal"/>
                <a:ea typeface="Arsenal"/>
                <a:cs typeface="Arsenal"/>
                <a:sym typeface="Arsenal"/>
              </a:rPr>
              <a:t>AR: LG | 3.7 | 0.5 pts</a:t>
            </a:r>
          </a:p>
        </p:txBody>
      </p:sp>
      <p:sp>
        <p:nvSpPr>
          <p:cNvPr name="Freeform 15" id="15"/>
          <p:cNvSpPr/>
          <p:nvPr/>
        </p:nvSpPr>
        <p:spPr>
          <a:xfrm flipH="true" flipV="false" rot="0">
            <a:off x="0" y="5715"/>
            <a:ext cx="3101843" cy="1358902"/>
          </a:xfrm>
          <a:custGeom>
            <a:avLst/>
            <a:gdLst/>
            <a:ahLst/>
            <a:cxnLst/>
            <a:rect r="r" b="b" t="t" l="l"/>
            <a:pathLst>
              <a:path h="1358902" w="3101843">
                <a:moveTo>
                  <a:pt x="3101843" y="0"/>
                </a:moveTo>
                <a:lnTo>
                  <a:pt x="0" y="0"/>
                </a:lnTo>
                <a:lnTo>
                  <a:pt x="0" y="1358902"/>
                </a:lnTo>
                <a:lnTo>
                  <a:pt x="3101843" y="1358902"/>
                </a:lnTo>
                <a:lnTo>
                  <a:pt x="3101843"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6" id="16"/>
          <p:cNvSpPr/>
          <p:nvPr/>
        </p:nvSpPr>
        <p:spPr>
          <a:xfrm flipH="false" flipV="true" rot="0">
            <a:off x="14951611" y="8861532"/>
            <a:ext cx="3336389" cy="1461656"/>
          </a:xfrm>
          <a:custGeom>
            <a:avLst/>
            <a:gdLst/>
            <a:ahLst/>
            <a:cxnLst/>
            <a:rect r="r" b="b" t="t" l="l"/>
            <a:pathLst>
              <a:path h="1461656" w="3336389">
                <a:moveTo>
                  <a:pt x="0" y="1461656"/>
                </a:moveTo>
                <a:lnTo>
                  <a:pt x="3336389" y="1461656"/>
                </a:lnTo>
                <a:lnTo>
                  <a:pt x="3336389" y="0"/>
                </a:lnTo>
                <a:lnTo>
                  <a:pt x="0" y="0"/>
                </a:lnTo>
                <a:lnTo>
                  <a:pt x="0" y="1461656"/>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CAD5E3"/>
        </a:solidFill>
      </p:bgPr>
    </p:bg>
    <p:spTree>
      <p:nvGrpSpPr>
        <p:cNvPr id="1" name=""/>
        <p:cNvGrpSpPr/>
        <p:nvPr/>
      </p:nvGrpSpPr>
      <p:grpSpPr>
        <a:xfrm>
          <a:off x="0" y="0"/>
          <a:ext cx="0" cy="0"/>
          <a:chOff x="0" y="0"/>
          <a:chExt cx="0" cy="0"/>
        </a:xfrm>
      </p:grpSpPr>
      <p:sp>
        <p:nvSpPr>
          <p:cNvPr name="TextBox 2" id="2"/>
          <p:cNvSpPr txBox="true"/>
          <p:nvPr/>
        </p:nvSpPr>
        <p:spPr>
          <a:xfrm rot="0">
            <a:off x="1028700" y="828675"/>
            <a:ext cx="12526378" cy="1293495"/>
          </a:xfrm>
          <a:prstGeom prst="rect">
            <a:avLst/>
          </a:prstGeom>
        </p:spPr>
        <p:txBody>
          <a:bodyPr anchor="t" rtlCol="false" tIns="0" lIns="0" bIns="0" rIns="0">
            <a:spAutoFit/>
          </a:bodyPr>
          <a:lstStyle/>
          <a:p>
            <a:pPr algn="l">
              <a:lnSpc>
                <a:spcPts val="10080"/>
              </a:lnSpc>
            </a:pPr>
            <a:r>
              <a:rPr lang="en-US" sz="7200">
                <a:solidFill>
                  <a:srgbClr val="001E3D"/>
                </a:solidFill>
                <a:latin typeface="Poppins"/>
                <a:ea typeface="Poppins"/>
                <a:cs typeface="Poppins"/>
                <a:sym typeface="Poppins"/>
              </a:rPr>
              <a:t>MAIZY CHEN’S LAST CHANCE</a:t>
            </a:r>
          </a:p>
        </p:txBody>
      </p:sp>
      <p:sp>
        <p:nvSpPr>
          <p:cNvPr name="TextBox 3" id="3"/>
          <p:cNvSpPr txBox="true"/>
          <p:nvPr/>
        </p:nvSpPr>
        <p:spPr>
          <a:xfrm rot="0">
            <a:off x="1028700" y="3398354"/>
            <a:ext cx="12526378" cy="5240020"/>
          </a:xfrm>
          <a:prstGeom prst="rect">
            <a:avLst/>
          </a:prstGeom>
        </p:spPr>
        <p:txBody>
          <a:bodyPr anchor="t" rtlCol="false" tIns="0" lIns="0" bIns="0" rIns="0">
            <a:spAutoFit/>
          </a:bodyPr>
          <a:lstStyle/>
          <a:p>
            <a:pPr algn="l">
              <a:lnSpc>
                <a:spcPts val="3079"/>
              </a:lnSpc>
            </a:pPr>
            <a:r>
              <a:rPr lang="en-US" sz="2199">
                <a:solidFill>
                  <a:srgbClr val="001E3D"/>
                </a:solidFill>
                <a:latin typeface="Poppins"/>
                <a:ea typeface="Poppins"/>
                <a:cs typeface="Poppins"/>
                <a:sym typeface="Poppins"/>
              </a:rPr>
              <a:t>Maizy has never been to Last Chance, Minnesota . . . until now. Her mom’s plan is just to stay for a couple weeks, until her grandfather gets better. But plans change, and as Maizy spends more time in Last Chance (where she and her family are the only Asian Americans) and at the Golden Palace—the restaurant that’s been in her family for generations—she makes some discoveries. For instance:</a:t>
            </a:r>
          </a:p>
          <a:p>
            <a:pPr algn="l">
              <a:lnSpc>
                <a:spcPts val="2199"/>
              </a:lnSpc>
            </a:pPr>
          </a:p>
          <a:p>
            <a:pPr algn="l">
              <a:lnSpc>
                <a:spcPts val="3079"/>
              </a:lnSpc>
            </a:pPr>
            <a:r>
              <a:rPr lang="en-US" sz="2199">
                <a:solidFill>
                  <a:srgbClr val="001E3D"/>
                </a:solidFill>
                <a:latin typeface="Poppins"/>
                <a:ea typeface="Poppins"/>
                <a:cs typeface="Poppins"/>
                <a:sym typeface="Poppins"/>
              </a:rPr>
              <a:t>You can tell a LOT about someone by the way they order food. </a:t>
            </a:r>
          </a:p>
          <a:p>
            <a:pPr algn="l">
              <a:lnSpc>
                <a:spcPts val="3079"/>
              </a:lnSpc>
            </a:pPr>
            <a:r>
              <a:rPr lang="en-US" sz="2199">
                <a:solidFill>
                  <a:srgbClr val="001E3D"/>
                </a:solidFill>
                <a:latin typeface="Poppins"/>
                <a:ea typeface="Poppins"/>
                <a:cs typeface="Poppins"/>
                <a:sym typeface="Poppins"/>
              </a:rPr>
              <a:t>And people can surprise you. Sometimes in good ways, sometimes in disappointing ways. And the Golden Palace has secrets.</a:t>
            </a:r>
          </a:p>
          <a:p>
            <a:pPr algn="l">
              <a:lnSpc>
                <a:spcPts val="2199"/>
              </a:lnSpc>
            </a:pPr>
          </a:p>
          <a:p>
            <a:pPr algn="l">
              <a:lnSpc>
                <a:spcPts val="3079"/>
              </a:lnSpc>
              <a:spcBef>
                <a:spcPct val="0"/>
              </a:spcBef>
            </a:pPr>
            <a:r>
              <a:rPr lang="en-US" sz="2199">
                <a:solidFill>
                  <a:srgbClr val="001E3D"/>
                </a:solidFill>
                <a:latin typeface="Poppins"/>
                <a:ea typeface="Poppins"/>
                <a:cs typeface="Poppins"/>
                <a:sym typeface="Poppins"/>
              </a:rPr>
              <a:t>But the more Maizy discovers, the more questions she has. Like, why are her mom and her grandmother always fighting? Who are the people in the photographs on the office wall? And when she discovers that a beloved family treasure has gone missing—and someone has left a racist note—Maizy decides it’s time to find the answers.</a:t>
            </a:r>
          </a:p>
        </p:txBody>
      </p:sp>
      <p:grpSp>
        <p:nvGrpSpPr>
          <p:cNvPr name="Group 4" id="4"/>
          <p:cNvGrpSpPr/>
          <p:nvPr/>
        </p:nvGrpSpPr>
        <p:grpSpPr>
          <a:xfrm rot="0">
            <a:off x="1028700" y="2390665"/>
            <a:ext cx="9880766" cy="725805"/>
            <a:chOff x="0" y="0"/>
            <a:chExt cx="13174355" cy="967740"/>
          </a:xfrm>
        </p:grpSpPr>
        <p:sp>
          <p:nvSpPr>
            <p:cNvPr name="TextBox 5" id="5"/>
            <p:cNvSpPr txBox="true"/>
            <p:nvPr/>
          </p:nvSpPr>
          <p:spPr>
            <a:xfrm rot="0">
              <a:off x="0" y="-85725"/>
              <a:ext cx="4329493" cy="1053465"/>
            </a:xfrm>
            <a:prstGeom prst="rect">
              <a:avLst/>
            </a:prstGeom>
          </p:spPr>
          <p:txBody>
            <a:bodyPr anchor="t" rtlCol="false" tIns="0" lIns="0" bIns="0" rIns="0">
              <a:spAutoFit/>
            </a:bodyPr>
            <a:lstStyle/>
            <a:p>
              <a:pPr algn="l">
                <a:lnSpc>
                  <a:spcPts val="6719"/>
                </a:lnSpc>
              </a:pPr>
              <a:r>
                <a:rPr lang="en-US" sz="4800" spc="432">
                  <a:solidFill>
                    <a:srgbClr val="DC1877"/>
                  </a:solidFill>
                  <a:latin typeface="Arsenal"/>
                  <a:ea typeface="Arsenal"/>
                  <a:cs typeface="Arsenal"/>
                  <a:sym typeface="Arsenal"/>
                </a:rPr>
                <a:t>Author:</a:t>
              </a:r>
            </a:p>
          </p:txBody>
        </p:sp>
        <p:sp>
          <p:nvSpPr>
            <p:cNvPr name="TextBox 6" id="6"/>
            <p:cNvSpPr txBox="true"/>
            <p:nvPr/>
          </p:nvSpPr>
          <p:spPr>
            <a:xfrm rot="0">
              <a:off x="4467500" y="-85725"/>
              <a:ext cx="8706854" cy="1053465"/>
            </a:xfrm>
            <a:prstGeom prst="rect">
              <a:avLst/>
            </a:prstGeom>
          </p:spPr>
          <p:txBody>
            <a:bodyPr anchor="t" rtlCol="false" tIns="0" lIns="0" bIns="0" rIns="0">
              <a:spAutoFit/>
            </a:bodyPr>
            <a:lstStyle/>
            <a:p>
              <a:pPr algn="l">
                <a:lnSpc>
                  <a:spcPts val="6719"/>
                </a:lnSpc>
              </a:pPr>
              <a:r>
                <a:rPr lang="en-US" sz="4800" spc="432">
                  <a:solidFill>
                    <a:srgbClr val="001E3D"/>
                  </a:solidFill>
                  <a:latin typeface="Arsenal"/>
                  <a:ea typeface="Arsenal"/>
                  <a:cs typeface="Arsenal"/>
                  <a:sym typeface="Arsenal"/>
                </a:rPr>
                <a:t>Lisa Yee</a:t>
              </a:r>
            </a:p>
          </p:txBody>
        </p:sp>
      </p:grpSp>
      <p:grpSp>
        <p:nvGrpSpPr>
          <p:cNvPr name="Group 7" id="7"/>
          <p:cNvGrpSpPr/>
          <p:nvPr/>
        </p:nvGrpSpPr>
        <p:grpSpPr>
          <a:xfrm rot="0">
            <a:off x="14228110" y="2299226"/>
            <a:ext cx="3467100" cy="5025553"/>
            <a:chOff x="0" y="0"/>
            <a:chExt cx="4622800" cy="6700738"/>
          </a:xfrm>
        </p:grpSpPr>
        <p:grpSp>
          <p:nvGrpSpPr>
            <p:cNvPr name="Group 8" id="8"/>
            <p:cNvGrpSpPr/>
            <p:nvPr/>
          </p:nvGrpSpPr>
          <p:grpSpPr>
            <a:xfrm rot="0">
              <a:off x="355600" y="0"/>
              <a:ext cx="4267200" cy="6383238"/>
              <a:chOff x="0" y="0"/>
              <a:chExt cx="842904" cy="1260886"/>
            </a:xfrm>
          </p:grpSpPr>
          <p:sp>
            <p:nvSpPr>
              <p:cNvPr name="Freeform 9" id="9"/>
              <p:cNvSpPr/>
              <p:nvPr/>
            </p:nvSpPr>
            <p:spPr>
              <a:xfrm flipH="false" flipV="false" rot="0">
                <a:off x="0" y="0"/>
                <a:ext cx="842904" cy="1260886"/>
              </a:xfrm>
              <a:custGeom>
                <a:avLst/>
                <a:gdLst/>
                <a:ahLst/>
                <a:cxnLst/>
                <a:rect r="r" b="b" t="t" l="l"/>
                <a:pathLst>
                  <a:path h="1260886" w="842904">
                    <a:moveTo>
                      <a:pt x="0" y="0"/>
                    </a:moveTo>
                    <a:lnTo>
                      <a:pt x="842904" y="0"/>
                    </a:lnTo>
                    <a:lnTo>
                      <a:pt x="842904" y="1260886"/>
                    </a:lnTo>
                    <a:lnTo>
                      <a:pt x="0" y="1260886"/>
                    </a:lnTo>
                    <a:close/>
                  </a:path>
                </a:pathLst>
              </a:custGeom>
              <a:solidFill>
                <a:srgbClr val="DBEC5B"/>
              </a:solidFill>
            </p:spPr>
          </p:sp>
          <p:sp>
            <p:nvSpPr>
              <p:cNvPr name="TextBox 10" id="10"/>
              <p:cNvSpPr txBox="true"/>
              <p:nvPr/>
            </p:nvSpPr>
            <p:spPr>
              <a:xfrm>
                <a:off x="0" y="-38100"/>
                <a:ext cx="842904" cy="1298986"/>
              </a:xfrm>
              <a:prstGeom prst="rect">
                <a:avLst/>
              </a:prstGeom>
            </p:spPr>
            <p:txBody>
              <a:bodyPr anchor="ctr" rtlCol="false" tIns="50800" lIns="50800" bIns="50800" rIns="50800"/>
              <a:lstStyle/>
              <a:p>
                <a:pPr algn="ctr">
                  <a:lnSpc>
                    <a:spcPts val="2659"/>
                  </a:lnSpc>
                  <a:spcBef>
                    <a:spcPct val="0"/>
                  </a:spcBef>
                </a:pPr>
              </a:p>
            </p:txBody>
          </p:sp>
        </p:grpSp>
        <p:sp>
          <p:nvSpPr>
            <p:cNvPr name="Freeform 11" id="11"/>
            <p:cNvSpPr/>
            <p:nvPr/>
          </p:nvSpPr>
          <p:spPr>
            <a:xfrm flipH="false" flipV="false" rot="0">
              <a:off x="0" y="350738"/>
              <a:ext cx="4305300" cy="6350000"/>
            </a:xfrm>
            <a:custGeom>
              <a:avLst/>
              <a:gdLst/>
              <a:ahLst/>
              <a:cxnLst/>
              <a:rect r="r" b="b" t="t" l="l"/>
              <a:pathLst>
                <a:path h="6350000" w="4305300">
                  <a:moveTo>
                    <a:pt x="0" y="0"/>
                  </a:moveTo>
                  <a:lnTo>
                    <a:pt x="4305300" y="0"/>
                  </a:lnTo>
                  <a:lnTo>
                    <a:pt x="4305300" y="6350000"/>
                  </a:lnTo>
                  <a:lnTo>
                    <a:pt x="0" y="6350000"/>
                  </a:lnTo>
                  <a:lnTo>
                    <a:pt x="0" y="0"/>
                  </a:lnTo>
                  <a:close/>
                </a:path>
              </a:pathLst>
            </a:custGeom>
            <a:blipFill>
              <a:blip r:embed="rId2"/>
              <a:stretch>
                <a:fillRect l="0" t="0" r="0" b="0"/>
              </a:stretch>
            </a:blipFill>
          </p:spPr>
        </p:sp>
      </p:grpSp>
      <p:sp>
        <p:nvSpPr>
          <p:cNvPr name="TextBox 12" id="12"/>
          <p:cNvSpPr txBox="true"/>
          <p:nvPr/>
        </p:nvSpPr>
        <p:spPr>
          <a:xfrm rot="0">
            <a:off x="10638850" y="8920259"/>
            <a:ext cx="5832455" cy="1099820"/>
          </a:xfrm>
          <a:prstGeom prst="rect">
            <a:avLst/>
          </a:prstGeom>
        </p:spPr>
        <p:txBody>
          <a:bodyPr anchor="t" rtlCol="false" tIns="0" lIns="0" bIns="0" rIns="0">
            <a:spAutoFit/>
          </a:bodyPr>
          <a:lstStyle/>
          <a:p>
            <a:pPr algn="l">
              <a:lnSpc>
                <a:spcPts val="4479"/>
              </a:lnSpc>
            </a:pPr>
            <a:r>
              <a:rPr lang="en-US" sz="3199" spc="287">
                <a:solidFill>
                  <a:srgbClr val="DC1877"/>
                </a:solidFill>
                <a:latin typeface="Arsenal"/>
                <a:ea typeface="Arsenal"/>
                <a:cs typeface="Arsenal"/>
                <a:sym typeface="Arsenal"/>
              </a:rPr>
              <a:t>realistic fiction | 288p</a:t>
            </a:r>
          </a:p>
          <a:p>
            <a:pPr algn="l">
              <a:lnSpc>
                <a:spcPts val="4479"/>
              </a:lnSpc>
            </a:pPr>
            <a:r>
              <a:rPr lang="en-US" sz="3199" spc="287">
                <a:solidFill>
                  <a:srgbClr val="DC1877"/>
                </a:solidFill>
                <a:latin typeface="Arsenal"/>
                <a:ea typeface="Arsenal"/>
                <a:cs typeface="Arsenal"/>
                <a:sym typeface="Arsenal"/>
              </a:rPr>
              <a:t>AR: MG | 4.6 | 6 pts </a:t>
            </a:r>
          </a:p>
        </p:txBody>
      </p:sp>
      <p:sp>
        <p:nvSpPr>
          <p:cNvPr name="Freeform 13" id="13"/>
          <p:cNvSpPr/>
          <p:nvPr/>
        </p:nvSpPr>
        <p:spPr>
          <a:xfrm flipH="true" flipV="false" rot="0">
            <a:off x="0" y="5715"/>
            <a:ext cx="3101843" cy="1358902"/>
          </a:xfrm>
          <a:custGeom>
            <a:avLst/>
            <a:gdLst/>
            <a:ahLst/>
            <a:cxnLst/>
            <a:rect r="r" b="b" t="t" l="l"/>
            <a:pathLst>
              <a:path h="1358902" w="3101843">
                <a:moveTo>
                  <a:pt x="3101843" y="0"/>
                </a:moveTo>
                <a:lnTo>
                  <a:pt x="0" y="0"/>
                </a:lnTo>
                <a:lnTo>
                  <a:pt x="0" y="1358902"/>
                </a:lnTo>
                <a:lnTo>
                  <a:pt x="3101843" y="1358902"/>
                </a:lnTo>
                <a:lnTo>
                  <a:pt x="3101843"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4" id="14"/>
          <p:cNvSpPr/>
          <p:nvPr/>
        </p:nvSpPr>
        <p:spPr>
          <a:xfrm flipH="false" flipV="true" rot="0">
            <a:off x="14951611" y="8861532"/>
            <a:ext cx="3336389" cy="1461656"/>
          </a:xfrm>
          <a:custGeom>
            <a:avLst/>
            <a:gdLst/>
            <a:ahLst/>
            <a:cxnLst/>
            <a:rect r="r" b="b" t="t" l="l"/>
            <a:pathLst>
              <a:path h="1461656" w="3336389">
                <a:moveTo>
                  <a:pt x="0" y="1461656"/>
                </a:moveTo>
                <a:lnTo>
                  <a:pt x="3336389" y="1461656"/>
                </a:lnTo>
                <a:lnTo>
                  <a:pt x="3336389" y="0"/>
                </a:lnTo>
                <a:lnTo>
                  <a:pt x="0" y="0"/>
                </a:lnTo>
                <a:lnTo>
                  <a:pt x="0" y="1461656"/>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CAD5E3"/>
        </a:solidFill>
      </p:bgPr>
    </p:bg>
    <p:spTree>
      <p:nvGrpSpPr>
        <p:cNvPr id="1" name=""/>
        <p:cNvGrpSpPr/>
        <p:nvPr/>
      </p:nvGrpSpPr>
      <p:grpSpPr>
        <a:xfrm>
          <a:off x="0" y="0"/>
          <a:ext cx="0" cy="0"/>
          <a:chOff x="0" y="0"/>
          <a:chExt cx="0" cy="0"/>
        </a:xfrm>
      </p:grpSpPr>
      <p:sp>
        <p:nvSpPr>
          <p:cNvPr name="TextBox 2" id="2"/>
          <p:cNvSpPr txBox="true"/>
          <p:nvPr/>
        </p:nvSpPr>
        <p:spPr>
          <a:xfrm rot="0">
            <a:off x="1028700" y="937111"/>
            <a:ext cx="11229975" cy="1293495"/>
          </a:xfrm>
          <a:prstGeom prst="rect">
            <a:avLst/>
          </a:prstGeom>
        </p:spPr>
        <p:txBody>
          <a:bodyPr anchor="t" rtlCol="false" tIns="0" lIns="0" bIns="0" rIns="0">
            <a:spAutoFit/>
          </a:bodyPr>
          <a:lstStyle/>
          <a:p>
            <a:pPr algn="l">
              <a:lnSpc>
                <a:spcPts val="10080"/>
              </a:lnSpc>
            </a:pPr>
            <a:r>
              <a:rPr lang="en-US" sz="7200">
                <a:solidFill>
                  <a:srgbClr val="001E3D"/>
                </a:solidFill>
                <a:latin typeface="Poppins"/>
                <a:ea typeface="Poppins"/>
                <a:cs typeface="Poppins"/>
                <a:sym typeface="Poppins"/>
              </a:rPr>
              <a:t>NOUR’S SECRET LIBRARY</a:t>
            </a:r>
          </a:p>
        </p:txBody>
      </p:sp>
      <p:sp>
        <p:nvSpPr>
          <p:cNvPr name="TextBox 3" id="3"/>
          <p:cNvSpPr txBox="true"/>
          <p:nvPr/>
        </p:nvSpPr>
        <p:spPr>
          <a:xfrm rot="0">
            <a:off x="1028700" y="5066192"/>
            <a:ext cx="11748546" cy="3011170"/>
          </a:xfrm>
          <a:prstGeom prst="rect">
            <a:avLst/>
          </a:prstGeom>
        </p:spPr>
        <p:txBody>
          <a:bodyPr anchor="t" rtlCol="false" tIns="0" lIns="0" bIns="0" rIns="0">
            <a:spAutoFit/>
          </a:bodyPr>
          <a:lstStyle/>
          <a:p>
            <a:pPr algn="l">
              <a:lnSpc>
                <a:spcPts val="3079"/>
              </a:lnSpc>
            </a:pPr>
            <a:r>
              <a:rPr lang="en-US" sz="2199">
                <a:solidFill>
                  <a:srgbClr val="001E3D"/>
                </a:solidFill>
                <a:latin typeface="Poppins"/>
                <a:ea typeface="Poppins"/>
                <a:cs typeface="Poppins"/>
                <a:sym typeface="Poppins"/>
              </a:rPr>
              <a:t>Forced to take shelter when their Syrian city is plagued with bombings, young Nour and her cousin begin to bravely build a secret underground library. Based on the author's own life experience and inspired by a true story, Nour's Secret Library is about the power of books to heal, transport and create safe spaces during difficult times.</a:t>
            </a:r>
          </a:p>
          <a:p>
            <a:pPr algn="l">
              <a:lnSpc>
                <a:spcPts val="2199"/>
              </a:lnSpc>
            </a:pPr>
          </a:p>
          <a:p>
            <a:pPr algn="l">
              <a:lnSpc>
                <a:spcPts val="3079"/>
              </a:lnSpc>
              <a:spcBef>
                <a:spcPct val="0"/>
              </a:spcBef>
            </a:pPr>
            <a:r>
              <a:rPr lang="en-US" sz="2199">
                <a:solidFill>
                  <a:srgbClr val="001E3D"/>
                </a:solidFill>
                <a:latin typeface="Poppins"/>
                <a:ea typeface="Poppins"/>
                <a:cs typeface="Poppins"/>
                <a:sym typeface="Poppins"/>
              </a:rPr>
              <a:t>Illustrations by Romanian artist Vali Mintzi superimpose the colorful world the children construct over black-and-white charcoal depictions of the battered city.</a:t>
            </a:r>
          </a:p>
        </p:txBody>
      </p:sp>
      <p:grpSp>
        <p:nvGrpSpPr>
          <p:cNvPr name="Group 4" id="4"/>
          <p:cNvGrpSpPr/>
          <p:nvPr/>
        </p:nvGrpSpPr>
        <p:grpSpPr>
          <a:xfrm rot="0">
            <a:off x="1028700" y="2890209"/>
            <a:ext cx="9761881" cy="1573530"/>
            <a:chOff x="0" y="0"/>
            <a:chExt cx="13015842" cy="2098040"/>
          </a:xfrm>
        </p:grpSpPr>
        <p:sp>
          <p:nvSpPr>
            <p:cNvPr name="TextBox 5" id="5"/>
            <p:cNvSpPr txBox="true"/>
            <p:nvPr/>
          </p:nvSpPr>
          <p:spPr>
            <a:xfrm rot="0">
              <a:off x="0" y="-85725"/>
              <a:ext cx="4277401" cy="2183765"/>
            </a:xfrm>
            <a:prstGeom prst="rect">
              <a:avLst/>
            </a:prstGeom>
          </p:spPr>
          <p:txBody>
            <a:bodyPr anchor="t" rtlCol="false" tIns="0" lIns="0" bIns="0" rIns="0">
              <a:spAutoFit/>
            </a:bodyPr>
            <a:lstStyle/>
            <a:p>
              <a:pPr algn="l">
                <a:lnSpc>
                  <a:spcPts val="6719"/>
                </a:lnSpc>
              </a:pPr>
              <a:r>
                <a:rPr lang="en-US" sz="4800" spc="432">
                  <a:solidFill>
                    <a:srgbClr val="DC1877"/>
                  </a:solidFill>
                  <a:latin typeface="Arsenal"/>
                  <a:ea typeface="Arsenal"/>
                  <a:cs typeface="Arsenal"/>
                  <a:sym typeface="Arsenal"/>
                </a:rPr>
                <a:t>Author:</a:t>
              </a:r>
            </a:p>
            <a:p>
              <a:pPr algn="l">
                <a:lnSpc>
                  <a:spcPts val="6719"/>
                </a:lnSpc>
              </a:pPr>
              <a:r>
                <a:rPr lang="en-US" sz="4800" spc="432">
                  <a:solidFill>
                    <a:srgbClr val="DC1877"/>
                  </a:solidFill>
                  <a:latin typeface="Arsenal"/>
                  <a:ea typeface="Arsenal"/>
                  <a:cs typeface="Arsenal"/>
                  <a:sym typeface="Arsenal"/>
                </a:rPr>
                <a:t>Illustrator:</a:t>
              </a:r>
            </a:p>
          </p:txBody>
        </p:sp>
        <p:sp>
          <p:nvSpPr>
            <p:cNvPr name="TextBox 6" id="6"/>
            <p:cNvSpPr txBox="true"/>
            <p:nvPr/>
          </p:nvSpPr>
          <p:spPr>
            <a:xfrm rot="0">
              <a:off x="4413748" y="-85725"/>
              <a:ext cx="8602094" cy="2183765"/>
            </a:xfrm>
            <a:prstGeom prst="rect">
              <a:avLst/>
            </a:prstGeom>
          </p:spPr>
          <p:txBody>
            <a:bodyPr anchor="t" rtlCol="false" tIns="0" lIns="0" bIns="0" rIns="0">
              <a:spAutoFit/>
            </a:bodyPr>
            <a:lstStyle/>
            <a:p>
              <a:pPr algn="l">
                <a:lnSpc>
                  <a:spcPts val="6719"/>
                </a:lnSpc>
              </a:pPr>
              <a:r>
                <a:rPr lang="en-US" sz="4800" spc="432">
                  <a:solidFill>
                    <a:srgbClr val="001E3D"/>
                  </a:solidFill>
                  <a:latin typeface="Arsenal"/>
                  <a:ea typeface="Arsenal"/>
                  <a:cs typeface="Arsenal"/>
                  <a:sym typeface="Arsenal"/>
                </a:rPr>
                <a:t>Wafa' Tarnowska</a:t>
              </a:r>
            </a:p>
            <a:p>
              <a:pPr algn="l">
                <a:lnSpc>
                  <a:spcPts val="6719"/>
                </a:lnSpc>
              </a:pPr>
              <a:r>
                <a:rPr lang="en-US" sz="4800" spc="432">
                  <a:solidFill>
                    <a:srgbClr val="001E3D"/>
                  </a:solidFill>
                  <a:latin typeface="Arsenal"/>
                  <a:ea typeface="Arsenal"/>
                  <a:cs typeface="Arsenal"/>
                  <a:sym typeface="Arsenal"/>
                </a:rPr>
                <a:t>Vali Mintzi</a:t>
              </a:r>
            </a:p>
          </p:txBody>
        </p:sp>
      </p:grpSp>
      <p:grpSp>
        <p:nvGrpSpPr>
          <p:cNvPr name="Group 7" id="7"/>
          <p:cNvGrpSpPr/>
          <p:nvPr/>
        </p:nvGrpSpPr>
        <p:grpSpPr>
          <a:xfrm rot="0">
            <a:off x="13239750" y="1028700"/>
            <a:ext cx="4019550" cy="4999245"/>
            <a:chOff x="0" y="0"/>
            <a:chExt cx="5359400" cy="6665660"/>
          </a:xfrm>
        </p:grpSpPr>
        <p:grpSp>
          <p:nvGrpSpPr>
            <p:cNvPr name="Group 8" id="8"/>
            <p:cNvGrpSpPr/>
            <p:nvPr/>
          </p:nvGrpSpPr>
          <p:grpSpPr>
            <a:xfrm rot="0">
              <a:off x="317500" y="0"/>
              <a:ext cx="5041900" cy="6348160"/>
              <a:chOff x="0" y="0"/>
              <a:chExt cx="995931" cy="1253958"/>
            </a:xfrm>
          </p:grpSpPr>
          <p:sp>
            <p:nvSpPr>
              <p:cNvPr name="Freeform 9" id="9"/>
              <p:cNvSpPr/>
              <p:nvPr/>
            </p:nvSpPr>
            <p:spPr>
              <a:xfrm flipH="false" flipV="false" rot="0">
                <a:off x="0" y="0"/>
                <a:ext cx="995931" cy="1253958"/>
              </a:xfrm>
              <a:custGeom>
                <a:avLst/>
                <a:gdLst/>
                <a:ahLst/>
                <a:cxnLst/>
                <a:rect r="r" b="b" t="t" l="l"/>
                <a:pathLst>
                  <a:path h="1253958" w="995931">
                    <a:moveTo>
                      <a:pt x="0" y="0"/>
                    </a:moveTo>
                    <a:lnTo>
                      <a:pt x="995931" y="0"/>
                    </a:lnTo>
                    <a:lnTo>
                      <a:pt x="995931" y="1253958"/>
                    </a:lnTo>
                    <a:lnTo>
                      <a:pt x="0" y="1253958"/>
                    </a:lnTo>
                    <a:close/>
                  </a:path>
                </a:pathLst>
              </a:custGeom>
              <a:solidFill>
                <a:srgbClr val="DBEC5B"/>
              </a:solidFill>
            </p:spPr>
          </p:sp>
          <p:sp>
            <p:nvSpPr>
              <p:cNvPr name="TextBox 10" id="10"/>
              <p:cNvSpPr txBox="true"/>
              <p:nvPr/>
            </p:nvSpPr>
            <p:spPr>
              <a:xfrm>
                <a:off x="0" y="-38100"/>
                <a:ext cx="995931" cy="1292058"/>
              </a:xfrm>
              <a:prstGeom prst="rect">
                <a:avLst/>
              </a:prstGeom>
            </p:spPr>
            <p:txBody>
              <a:bodyPr anchor="ctr" rtlCol="false" tIns="50800" lIns="50800" bIns="50800" rIns="50800"/>
              <a:lstStyle/>
              <a:p>
                <a:pPr algn="ctr">
                  <a:lnSpc>
                    <a:spcPts val="2659"/>
                  </a:lnSpc>
                  <a:spcBef>
                    <a:spcPct val="0"/>
                  </a:spcBef>
                </a:pPr>
              </a:p>
            </p:txBody>
          </p:sp>
        </p:grpSp>
        <p:sp>
          <p:nvSpPr>
            <p:cNvPr name="Freeform 11" id="11"/>
            <p:cNvSpPr/>
            <p:nvPr/>
          </p:nvSpPr>
          <p:spPr>
            <a:xfrm flipH="false" flipV="false" rot="0">
              <a:off x="0" y="315660"/>
              <a:ext cx="5041900" cy="6350000"/>
            </a:xfrm>
            <a:custGeom>
              <a:avLst/>
              <a:gdLst/>
              <a:ahLst/>
              <a:cxnLst/>
              <a:rect r="r" b="b" t="t" l="l"/>
              <a:pathLst>
                <a:path h="6350000" w="5041900">
                  <a:moveTo>
                    <a:pt x="0" y="0"/>
                  </a:moveTo>
                  <a:lnTo>
                    <a:pt x="5041900" y="0"/>
                  </a:lnTo>
                  <a:lnTo>
                    <a:pt x="5041900" y="6350000"/>
                  </a:lnTo>
                  <a:lnTo>
                    <a:pt x="0" y="6350000"/>
                  </a:lnTo>
                  <a:lnTo>
                    <a:pt x="0" y="0"/>
                  </a:lnTo>
                  <a:close/>
                </a:path>
              </a:pathLst>
            </a:custGeom>
            <a:blipFill>
              <a:blip r:embed="rId2"/>
              <a:stretch>
                <a:fillRect l="0" t="0" r="0" b="0"/>
              </a:stretch>
            </a:blipFill>
          </p:spPr>
        </p:sp>
      </p:grpSp>
      <p:sp>
        <p:nvSpPr>
          <p:cNvPr name="TextBox 12" id="12"/>
          <p:cNvSpPr txBox="true"/>
          <p:nvPr/>
        </p:nvSpPr>
        <p:spPr>
          <a:xfrm rot="0">
            <a:off x="10174677" y="8679815"/>
            <a:ext cx="5832455" cy="1099820"/>
          </a:xfrm>
          <a:prstGeom prst="rect">
            <a:avLst/>
          </a:prstGeom>
        </p:spPr>
        <p:txBody>
          <a:bodyPr anchor="t" rtlCol="false" tIns="0" lIns="0" bIns="0" rIns="0">
            <a:spAutoFit/>
          </a:bodyPr>
          <a:lstStyle/>
          <a:p>
            <a:pPr algn="l">
              <a:lnSpc>
                <a:spcPts val="4479"/>
              </a:lnSpc>
            </a:pPr>
            <a:r>
              <a:rPr lang="en-US" sz="3199" spc="287">
                <a:solidFill>
                  <a:srgbClr val="DC1877"/>
                </a:solidFill>
                <a:latin typeface="Arsenal"/>
                <a:ea typeface="Arsenal"/>
                <a:cs typeface="Arsenal"/>
                <a:sym typeface="Arsenal"/>
              </a:rPr>
              <a:t>picture book fiction | 32p</a:t>
            </a:r>
          </a:p>
          <a:p>
            <a:pPr algn="l">
              <a:lnSpc>
                <a:spcPts val="4479"/>
              </a:lnSpc>
            </a:pPr>
            <a:r>
              <a:rPr lang="en-US" sz="3199" spc="287">
                <a:solidFill>
                  <a:srgbClr val="DC1877"/>
                </a:solidFill>
                <a:latin typeface="Arsenal"/>
                <a:ea typeface="Arsenal"/>
                <a:cs typeface="Arsenal"/>
                <a:sym typeface="Arsenal"/>
              </a:rPr>
              <a:t>AR: LG | 7.7 | 0.5 pts </a:t>
            </a:r>
          </a:p>
        </p:txBody>
      </p:sp>
      <p:sp>
        <p:nvSpPr>
          <p:cNvPr name="Freeform 13" id="13"/>
          <p:cNvSpPr/>
          <p:nvPr/>
        </p:nvSpPr>
        <p:spPr>
          <a:xfrm flipH="true" flipV="false" rot="0">
            <a:off x="0" y="5715"/>
            <a:ext cx="3101843" cy="1358902"/>
          </a:xfrm>
          <a:custGeom>
            <a:avLst/>
            <a:gdLst/>
            <a:ahLst/>
            <a:cxnLst/>
            <a:rect r="r" b="b" t="t" l="l"/>
            <a:pathLst>
              <a:path h="1358902" w="3101843">
                <a:moveTo>
                  <a:pt x="3101843" y="0"/>
                </a:moveTo>
                <a:lnTo>
                  <a:pt x="0" y="0"/>
                </a:lnTo>
                <a:lnTo>
                  <a:pt x="0" y="1358902"/>
                </a:lnTo>
                <a:lnTo>
                  <a:pt x="3101843" y="1358902"/>
                </a:lnTo>
                <a:lnTo>
                  <a:pt x="3101843"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4" id="14"/>
          <p:cNvSpPr/>
          <p:nvPr/>
        </p:nvSpPr>
        <p:spPr>
          <a:xfrm flipH="false" flipV="true" rot="0">
            <a:off x="14951611" y="8861532"/>
            <a:ext cx="3336389" cy="1461656"/>
          </a:xfrm>
          <a:custGeom>
            <a:avLst/>
            <a:gdLst/>
            <a:ahLst/>
            <a:cxnLst/>
            <a:rect r="r" b="b" t="t" l="l"/>
            <a:pathLst>
              <a:path h="1461656" w="3336389">
                <a:moveTo>
                  <a:pt x="0" y="1461656"/>
                </a:moveTo>
                <a:lnTo>
                  <a:pt x="3336389" y="1461656"/>
                </a:lnTo>
                <a:lnTo>
                  <a:pt x="3336389" y="0"/>
                </a:lnTo>
                <a:lnTo>
                  <a:pt x="0" y="0"/>
                </a:lnTo>
                <a:lnTo>
                  <a:pt x="0" y="1461656"/>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CAD5E3"/>
        </a:solidFill>
      </p:bgPr>
    </p:bg>
    <p:spTree>
      <p:nvGrpSpPr>
        <p:cNvPr id="1" name=""/>
        <p:cNvGrpSpPr/>
        <p:nvPr/>
      </p:nvGrpSpPr>
      <p:grpSpPr>
        <a:xfrm>
          <a:off x="0" y="0"/>
          <a:ext cx="0" cy="0"/>
          <a:chOff x="0" y="0"/>
          <a:chExt cx="0" cy="0"/>
        </a:xfrm>
      </p:grpSpPr>
      <p:sp>
        <p:nvSpPr>
          <p:cNvPr name="TextBox 2" id="2"/>
          <p:cNvSpPr txBox="true"/>
          <p:nvPr/>
        </p:nvSpPr>
        <p:spPr>
          <a:xfrm rot="0">
            <a:off x="1028700" y="828675"/>
            <a:ext cx="13199410" cy="1293495"/>
          </a:xfrm>
          <a:prstGeom prst="rect">
            <a:avLst/>
          </a:prstGeom>
        </p:spPr>
        <p:txBody>
          <a:bodyPr anchor="t" rtlCol="false" tIns="0" lIns="0" bIns="0" rIns="0">
            <a:spAutoFit/>
          </a:bodyPr>
          <a:lstStyle/>
          <a:p>
            <a:pPr algn="l">
              <a:lnSpc>
                <a:spcPts val="10080"/>
              </a:lnSpc>
            </a:pPr>
            <a:r>
              <a:rPr lang="en-US" sz="7200">
                <a:solidFill>
                  <a:srgbClr val="001E3D"/>
                </a:solidFill>
                <a:latin typeface="Poppins"/>
                <a:ea typeface="Poppins"/>
                <a:cs typeface="Poppins"/>
                <a:sym typeface="Poppins"/>
              </a:rPr>
              <a:t>THE POLTER-GHOST PROBLEM</a:t>
            </a:r>
          </a:p>
        </p:txBody>
      </p:sp>
      <p:sp>
        <p:nvSpPr>
          <p:cNvPr name="TextBox 3" id="3"/>
          <p:cNvSpPr txBox="true"/>
          <p:nvPr/>
        </p:nvSpPr>
        <p:spPr>
          <a:xfrm rot="0">
            <a:off x="1028700" y="3423074"/>
            <a:ext cx="11904829" cy="6021070"/>
          </a:xfrm>
          <a:prstGeom prst="rect">
            <a:avLst/>
          </a:prstGeom>
        </p:spPr>
        <p:txBody>
          <a:bodyPr anchor="t" rtlCol="false" tIns="0" lIns="0" bIns="0" rIns="0">
            <a:spAutoFit/>
          </a:bodyPr>
          <a:lstStyle/>
          <a:p>
            <a:pPr algn="l">
              <a:lnSpc>
                <a:spcPts val="3079"/>
              </a:lnSpc>
            </a:pPr>
            <a:r>
              <a:rPr lang="en-US" sz="2199">
                <a:solidFill>
                  <a:srgbClr val="001E3D"/>
                </a:solidFill>
                <a:latin typeface="Poppins"/>
                <a:ea typeface="Poppins"/>
                <a:cs typeface="Poppins"/>
                <a:sym typeface="Poppins"/>
              </a:rPr>
              <a:t>One haunted orphanage + two types of ghosts + three freaked-out friends = plenty of trouble.</a:t>
            </a:r>
          </a:p>
          <a:p>
            <a:pPr algn="l">
              <a:lnSpc>
                <a:spcPts val="2199"/>
              </a:lnSpc>
            </a:pPr>
          </a:p>
          <a:p>
            <a:pPr algn="l">
              <a:lnSpc>
                <a:spcPts val="3079"/>
              </a:lnSpc>
            </a:pPr>
            <a:r>
              <a:rPr lang="en-US" sz="2199">
                <a:solidFill>
                  <a:srgbClr val="001E3D"/>
                </a:solidFill>
                <a:latin typeface="Poppins"/>
                <a:ea typeface="Poppins"/>
                <a:cs typeface="Poppins"/>
                <a:sym typeface="Poppins"/>
              </a:rPr>
              <a:t>Best friends Aldo, Pen, and Jasper are braced for a boring summer. And equally dull summer journal writing assignments. That is, until they see a slightly transparent boy with a bad haircut appear by the soccer field and then disappear into the woods beyond. The boys follow him and discover the long-abandoned Grauche Orphanage for Orphans, a house in the woods that is most definitely haunted. </a:t>
            </a:r>
          </a:p>
          <a:p>
            <a:pPr algn="l">
              <a:lnSpc>
                <a:spcPts val="2199"/>
              </a:lnSpc>
            </a:pPr>
          </a:p>
          <a:p>
            <a:pPr algn="l">
              <a:lnSpc>
                <a:spcPts val="3079"/>
              </a:lnSpc>
              <a:spcBef>
                <a:spcPct val="0"/>
              </a:spcBef>
            </a:pPr>
            <a:r>
              <a:rPr lang="en-US" sz="2199">
                <a:solidFill>
                  <a:srgbClr val="001E3D"/>
                </a:solidFill>
                <a:latin typeface="Poppins"/>
                <a:ea typeface="Poppins"/>
                <a:cs typeface="Poppins"/>
                <a:sym typeface="Poppins"/>
              </a:rPr>
              <a:t>But the ghosts are not the problem. They have been trapped at the orphanage by a cranky poltergeist who erupts into violent tantrums if they put even a spectral toe across the property line. The ghosts ask the boys to help free them—but who is the angry poltergeist and what does it want? To solve the mystery, the trio must investigate the orphanage’s dark past, evade Aldo’s ghastly older brother, borrow a skeptical librarian, and duck lots of flying furniture, all while failing to agree on almost anything. </a:t>
            </a:r>
          </a:p>
        </p:txBody>
      </p:sp>
      <p:grpSp>
        <p:nvGrpSpPr>
          <p:cNvPr name="Group 4" id="4"/>
          <p:cNvGrpSpPr/>
          <p:nvPr/>
        </p:nvGrpSpPr>
        <p:grpSpPr>
          <a:xfrm rot="0">
            <a:off x="13846175" y="2315782"/>
            <a:ext cx="3413125" cy="5025553"/>
            <a:chOff x="0" y="0"/>
            <a:chExt cx="4550833" cy="6700738"/>
          </a:xfrm>
        </p:grpSpPr>
        <p:grpSp>
          <p:nvGrpSpPr>
            <p:cNvPr name="Group 5" id="5"/>
            <p:cNvGrpSpPr/>
            <p:nvPr/>
          </p:nvGrpSpPr>
          <p:grpSpPr>
            <a:xfrm rot="0">
              <a:off x="317500" y="0"/>
              <a:ext cx="4233333" cy="6383238"/>
              <a:chOff x="0" y="0"/>
              <a:chExt cx="836214" cy="1260886"/>
            </a:xfrm>
          </p:grpSpPr>
          <p:sp>
            <p:nvSpPr>
              <p:cNvPr name="Freeform 6" id="6"/>
              <p:cNvSpPr/>
              <p:nvPr/>
            </p:nvSpPr>
            <p:spPr>
              <a:xfrm flipH="false" flipV="false" rot="0">
                <a:off x="0" y="0"/>
                <a:ext cx="836214" cy="1260886"/>
              </a:xfrm>
              <a:custGeom>
                <a:avLst/>
                <a:gdLst/>
                <a:ahLst/>
                <a:cxnLst/>
                <a:rect r="r" b="b" t="t" l="l"/>
                <a:pathLst>
                  <a:path h="1260886" w="836214">
                    <a:moveTo>
                      <a:pt x="0" y="0"/>
                    </a:moveTo>
                    <a:lnTo>
                      <a:pt x="836214" y="0"/>
                    </a:lnTo>
                    <a:lnTo>
                      <a:pt x="836214" y="1260886"/>
                    </a:lnTo>
                    <a:lnTo>
                      <a:pt x="0" y="1260886"/>
                    </a:lnTo>
                    <a:close/>
                  </a:path>
                </a:pathLst>
              </a:custGeom>
              <a:solidFill>
                <a:srgbClr val="DBEC5B"/>
              </a:solidFill>
            </p:spPr>
          </p:sp>
          <p:sp>
            <p:nvSpPr>
              <p:cNvPr name="TextBox 7" id="7"/>
              <p:cNvSpPr txBox="true"/>
              <p:nvPr/>
            </p:nvSpPr>
            <p:spPr>
              <a:xfrm>
                <a:off x="0" y="-38100"/>
                <a:ext cx="836214" cy="1298986"/>
              </a:xfrm>
              <a:prstGeom prst="rect">
                <a:avLst/>
              </a:prstGeom>
            </p:spPr>
            <p:txBody>
              <a:bodyPr anchor="ctr" rtlCol="false" tIns="50800" lIns="50800" bIns="50800" rIns="50800"/>
              <a:lstStyle/>
              <a:p>
                <a:pPr algn="ctr">
                  <a:lnSpc>
                    <a:spcPts val="2659"/>
                  </a:lnSpc>
                  <a:spcBef>
                    <a:spcPct val="0"/>
                  </a:spcBef>
                </a:pPr>
              </a:p>
            </p:txBody>
          </p:sp>
        </p:grpSp>
        <p:sp>
          <p:nvSpPr>
            <p:cNvPr name="Freeform 8" id="8"/>
            <p:cNvSpPr/>
            <p:nvPr/>
          </p:nvSpPr>
          <p:spPr>
            <a:xfrm flipH="false" flipV="false" rot="0">
              <a:off x="0" y="350738"/>
              <a:ext cx="4233333" cy="6350000"/>
            </a:xfrm>
            <a:custGeom>
              <a:avLst/>
              <a:gdLst/>
              <a:ahLst/>
              <a:cxnLst/>
              <a:rect r="r" b="b" t="t" l="l"/>
              <a:pathLst>
                <a:path h="6350000" w="4233333">
                  <a:moveTo>
                    <a:pt x="0" y="0"/>
                  </a:moveTo>
                  <a:lnTo>
                    <a:pt x="4233333" y="0"/>
                  </a:lnTo>
                  <a:lnTo>
                    <a:pt x="4233333" y="6350000"/>
                  </a:lnTo>
                  <a:lnTo>
                    <a:pt x="0" y="6350000"/>
                  </a:lnTo>
                  <a:lnTo>
                    <a:pt x="0" y="0"/>
                  </a:lnTo>
                  <a:close/>
                </a:path>
              </a:pathLst>
            </a:custGeom>
            <a:blipFill>
              <a:blip r:embed="rId2"/>
              <a:stretch>
                <a:fillRect l="0" t="0" r="0" b="0"/>
              </a:stretch>
            </a:blipFill>
          </p:spPr>
        </p:sp>
      </p:grpSp>
      <p:grpSp>
        <p:nvGrpSpPr>
          <p:cNvPr name="Group 9" id="9"/>
          <p:cNvGrpSpPr/>
          <p:nvPr/>
        </p:nvGrpSpPr>
        <p:grpSpPr>
          <a:xfrm rot="0">
            <a:off x="1028700" y="2438294"/>
            <a:ext cx="9880766" cy="725805"/>
            <a:chOff x="0" y="0"/>
            <a:chExt cx="13174355" cy="967740"/>
          </a:xfrm>
        </p:grpSpPr>
        <p:sp>
          <p:nvSpPr>
            <p:cNvPr name="TextBox 10" id="10"/>
            <p:cNvSpPr txBox="true"/>
            <p:nvPr/>
          </p:nvSpPr>
          <p:spPr>
            <a:xfrm rot="0">
              <a:off x="0" y="-85725"/>
              <a:ext cx="4329493" cy="1053465"/>
            </a:xfrm>
            <a:prstGeom prst="rect">
              <a:avLst/>
            </a:prstGeom>
          </p:spPr>
          <p:txBody>
            <a:bodyPr anchor="t" rtlCol="false" tIns="0" lIns="0" bIns="0" rIns="0">
              <a:spAutoFit/>
            </a:bodyPr>
            <a:lstStyle/>
            <a:p>
              <a:pPr algn="l">
                <a:lnSpc>
                  <a:spcPts val="6719"/>
                </a:lnSpc>
              </a:pPr>
              <a:r>
                <a:rPr lang="en-US" sz="4800" spc="432">
                  <a:solidFill>
                    <a:srgbClr val="DC1877"/>
                  </a:solidFill>
                  <a:latin typeface="Arsenal"/>
                  <a:ea typeface="Arsenal"/>
                  <a:cs typeface="Arsenal"/>
                  <a:sym typeface="Arsenal"/>
                </a:rPr>
                <a:t>Author:</a:t>
              </a:r>
            </a:p>
          </p:txBody>
        </p:sp>
        <p:sp>
          <p:nvSpPr>
            <p:cNvPr name="TextBox 11" id="11"/>
            <p:cNvSpPr txBox="true"/>
            <p:nvPr/>
          </p:nvSpPr>
          <p:spPr>
            <a:xfrm rot="0">
              <a:off x="4467500" y="-85725"/>
              <a:ext cx="8706854" cy="1053465"/>
            </a:xfrm>
            <a:prstGeom prst="rect">
              <a:avLst/>
            </a:prstGeom>
          </p:spPr>
          <p:txBody>
            <a:bodyPr anchor="t" rtlCol="false" tIns="0" lIns="0" bIns="0" rIns="0">
              <a:spAutoFit/>
            </a:bodyPr>
            <a:lstStyle/>
            <a:p>
              <a:pPr algn="l">
                <a:lnSpc>
                  <a:spcPts val="6719"/>
                </a:lnSpc>
              </a:pPr>
              <a:r>
                <a:rPr lang="en-US" sz="4800" spc="432">
                  <a:solidFill>
                    <a:srgbClr val="001E3D"/>
                  </a:solidFill>
                  <a:latin typeface="Arsenal"/>
                  <a:ea typeface="Arsenal"/>
                  <a:cs typeface="Arsenal"/>
                  <a:sym typeface="Arsenal"/>
                </a:rPr>
                <a:t>Betsy Uhrig</a:t>
              </a:r>
            </a:p>
          </p:txBody>
        </p:sp>
      </p:grpSp>
      <p:sp>
        <p:nvSpPr>
          <p:cNvPr name="TextBox 12" id="12"/>
          <p:cNvSpPr txBox="true"/>
          <p:nvPr/>
        </p:nvSpPr>
        <p:spPr>
          <a:xfrm rot="0">
            <a:off x="13594114" y="7761712"/>
            <a:ext cx="3917246" cy="1099820"/>
          </a:xfrm>
          <a:prstGeom prst="rect">
            <a:avLst/>
          </a:prstGeom>
        </p:spPr>
        <p:txBody>
          <a:bodyPr anchor="t" rtlCol="false" tIns="0" lIns="0" bIns="0" rIns="0">
            <a:spAutoFit/>
          </a:bodyPr>
          <a:lstStyle/>
          <a:p>
            <a:pPr algn="l">
              <a:lnSpc>
                <a:spcPts val="4479"/>
              </a:lnSpc>
            </a:pPr>
            <a:r>
              <a:rPr lang="en-US" sz="3199" spc="287">
                <a:solidFill>
                  <a:srgbClr val="DC1877"/>
                </a:solidFill>
                <a:latin typeface="Arsenal"/>
                <a:ea typeface="Arsenal"/>
                <a:cs typeface="Arsenal"/>
                <a:sym typeface="Arsenal"/>
              </a:rPr>
              <a:t>mystery | 288p</a:t>
            </a:r>
          </a:p>
          <a:p>
            <a:pPr algn="l">
              <a:lnSpc>
                <a:spcPts val="4479"/>
              </a:lnSpc>
            </a:pPr>
            <a:r>
              <a:rPr lang="en-US" sz="3199" spc="287">
                <a:solidFill>
                  <a:srgbClr val="DC1877"/>
                </a:solidFill>
                <a:latin typeface="Arsenal"/>
                <a:ea typeface="Arsenal"/>
                <a:cs typeface="Arsenal"/>
                <a:sym typeface="Arsenal"/>
              </a:rPr>
              <a:t>AR: MG | 5.1 | 8 pts </a:t>
            </a:r>
          </a:p>
        </p:txBody>
      </p:sp>
      <p:sp>
        <p:nvSpPr>
          <p:cNvPr name="Freeform 13" id="13"/>
          <p:cNvSpPr/>
          <p:nvPr/>
        </p:nvSpPr>
        <p:spPr>
          <a:xfrm flipH="true" flipV="false" rot="0">
            <a:off x="0" y="5715"/>
            <a:ext cx="3101843" cy="1358902"/>
          </a:xfrm>
          <a:custGeom>
            <a:avLst/>
            <a:gdLst/>
            <a:ahLst/>
            <a:cxnLst/>
            <a:rect r="r" b="b" t="t" l="l"/>
            <a:pathLst>
              <a:path h="1358902" w="3101843">
                <a:moveTo>
                  <a:pt x="3101843" y="0"/>
                </a:moveTo>
                <a:lnTo>
                  <a:pt x="0" y="0"/>
                </a:lnTo>
                <a:lnTo>
                  <a:pt x="0" y="1358902"/>
                </a:lnTo>
                <a:lnTo>
                  <a:pt x="3101843" y="1358902"/>
                </a:lnTo>
                <a:lnTo>
                  <a:pt x="3101843"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4" id="14"/>
          <p:cNvSpPr/>
          <p:nvPr/>
        </p:nvSpPr>
        <p:spPr>
          <a:xfrm flipH="false" flipV="true" rot="0">
            <a:off x="14951611" y="8861532"/>
            <a:ext cx="3336389" cy="1461656"/>
          </a:xfrm>
          <a:custGeom>
            <a:avLst/>
            <a:gdLst/>
            <a:ahLst/>
            <a:cxnLst/>
            <a:rect r="r" b="b" t="t" l="l"/>
            <a:pathLst>
              <a:path h="1461656" w="3336389">
                <a:moveTo>
                  <a:pt x="0" y="1461656"/>
                </a:moveTo>
                <a:lnTo>
                  <a:pt x="3336389" y="1461656"/>
                </a:lnTo>
                <a:lnTo>
                  <a:pt x="3336389" y="0"/>
                </a:lnTo>
                <a:lnTo>
                  <a:pt x="0" y="0"/>
                </a:lnTo>
                <a:lnTo>
                  <a:pt x="0" y="1461656"/>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CAD5E3"/>
        </a:solidFill>
      </p:bgPr>
    </p:bg>
    <p:spTree>
      <p:nvGrpSpPr>
        <p:cNvPr id="1" name=""/>
        <p:cNvGrpSpPr/>
        <p:nvPr/>
      </p:nvGrpSpPr>
      <p:grpSpPr>
        <a:xfrm>
          <a:off x="0" y="0"/>
          <a:ext cx="0" cy="0"/>
          <a:chOff x="0" y="0"/>
          <a:chExt cx="0" cy="0"/>
        </a:xfrm>
      </p:grpSpPr>
      <p:sp>
        <p:nvSpPr>
          <p:cNvPr name="TextBox 2" id="2"/>
          <p:cNvSpPr txBox="true"/>
          <p:nvPr/>
        </p:nvSpPr>
        <p:spPr>
          <a:xfrm rot="0">
            <a:off x="1028700" y="828675"/>
            <a:ext cx="8371244" cy="1293495"/>
          </a:xfrm>
          <a:prstGeom prst="rect">
            <a:avLst/>
          </a:prstGeom>
        </p:spPr>
        <p:txBody>
          <a:bodyPr anchor="t" rtlCol="false" tIns="0" lIns="0" bIns="0" rIns="0">
            <a:spAutoFit/>
          </a:bodyPr>
          <a:lstStyle/>
          <a:p>
            <a:pPr algn="l">
              <a:lnSpc>
                <a:spcPts val="10080"/>
              </a:lnSpc>
            </a:pPr>
            <a:r>
              <a:rPr lang="en-US" sz="7200">
                <a:solidFill>
                  <a:srgbClr val="001E3D"/>
                </a:solidFill>
                <a:latin typeface="Poppins"/>
                <a:ea typeface="Poppins"/>
                <a:cs typeface="Poppins"/>
                <a:sym typeface="Poppins"/>
              </a:rPr>
              <a:t>SORT OF SUPER</a:t>
            </a:r>
          </a:p>
        </p:txBody>
      </p:sp>
      <p:sp>
        <p:nvSpPr>
          <p:cNvPr name="Freeform 3" id="3"/>
          <p:cNvSpPr/>
          <p:nvPr/>
        </p:nvSpPr>
        <p:spPr>
          <a:xfrm flipH="false" flipV="true" rot="0">
            <a:off x="14951611" y="8861532"/>
            <a:ext cx="3336389" cy="1461656"/>
          </a:xfrm>
          <a:custGeom>
            <a:avLst/>
            <a:gdLst/>
            <a:ahLst/>
            <a:cxnLst/>
            <a:rect r="r" b="b" t="t" l="l"/>
            <a:pathLst>
              <a:path h="1461656" w="3336389">
                <a:moveTo>
                  <a:pt x="0" y="1461656"/>
                </a:moveTo>
                <a:lnTo>
                  <a:pt x="3336389" y="1461656"/>
                </a:lnTo>
                <a:lnTo>
                  <a:pt x="3336389" y="0"/>
                </a:lnTo>
                <a:lnTo>
                  <a:pt x="0" y="0"/>
                </a:lnTo>
                <a:lnTo>
                  <a:pt x="0" y="1461656"/>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true" flipV="false" rot="0">
            <a:off x="0" y="5715"/>
            <a:ext cx="3101843" cy="1358902"/>
          </a:xfrm>
          <a:custGeom>
            <a:avLst/>
            <a:gdLst/>
            <a:ahLst/>
            <a:cxnLst/>
            <a:rect r="r" b="b" t="t" l="l"/>
            <a:pathLst>
              <a:path h="1358902" w="3101843">
                <a:moveTo>
                  <a:pt x="3101843" y="0"/>
                </a:moveTo>
                <a:lnTo>
                  <a:pt x="0" y="0"/>
                </a:lnTo>
                <a:lnTo>
                  <a:pt x="0" y="1358902"/>
                </a:lnTo>
                <a:lnTo>
                  <a:pt x="3101843" y="1358902"/>
                </a:lnTo>
                <a:lnTo>
                  <a:pt x="3101843"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5" id="5"/>
          <p:cNvSpPr txBox="true"/>
          <p:nvPr/>
        </p:nvSpPr>
        <p:spPr>
          <a:xfrm rot="0">
            <a:off x="1028700" y="4152516"/>
            <a:ext cx="12383521" cy="5630545"/>
          </a:xfrm>
          <a:prstGeom prst="rect">
            <a:avLst/>
          </a:prstGeom>
        </p:spPr>
        <p:txBody>
          <a:bodyPr anchor="t" rtlCol="false" tIns="0" lIns="0" bIns="0" rIns="0">
            <a:spAutoFit/>
          </a:bodyPr>
          <a:lstStyle/>
          <a:p>
            <a:pPr algn="l">
              <a:lnSpc>
                <a:spcPts val="3079"/>
              </a:lnSpc>
            </a:pPr>
            <a:r>
              <a:rPr lang="en-US" sz="2199">
                <a:solidFill>
                  <a:srgbClr val="001E3D"/>
                </a:solidFill>
                <a:latin typeface="Poppins"/>
                <a:ea typeface="Poppins"/>
                <a:cs typeface="Poppins"/>
                <a:sym typeface="Poppins"/>
              </a:rPr>
              <a:t>11-year-old Wyatt Flynn had something amazing happen to him: he got superpowers! Good ones too, like super-flight, super-strength, and super-speed. The only problem? Wyatt got his superpowers totally by mistake, and his dad—who’s been overprotective since Wyatt’s mom disappeared—thinks he’s too young for them and worries what would happen if everyone found out. So he makes Wyatt hide his powers.</a:t>
            </a:r>
          </a:p>
          <a:p>
            <a:pPr algn="l">
              <a:lnSpc>
                <a:spcPts val="2199"/>
              </a:lnSpc>
            </a:pPr>
          </a:p>
          <a:p>
            <a:pPr algn="l">
              <a:lnSpc>
                <a:spcPts val="3079"/>
              </a:lnSpc>
            </a:pPr>
            <a:r>
              <a:rPr lang="en-US" sz="2199">
                <a:solidFill>
                  <a:srgbClr val="001E3D"/>
                </a:solidFill>
                <a:latin typeface="Poppins"/>
                <a:ea typeface="Poppins"/>
                <a:cs typeface="Poppins"/>
                <a:sym typeface="Poppins"/>
              </a:rPr>
              <a:t>Keeping such a huge secret from his best friends Beto and Nara is bad enough, but not being able to use his new abilities to defend them from the biggest bully at school makes Wyatt feel useless and frustrated. But his little sister thinks the good his powers could do is more important than following Dad’s rules. Slowly, the two of them become a dynamic crime-fighting duo right under their dad’s nose.</a:t>
            </a:r>
          </a:p>
          <a:p>
            <a:pPr algn="l">
              <a:lnSpc>
                <a:spcPts val="2199"/>
              </a:lnSpc>
            </a:pPr>
          </a:p>
          <a:p>
            <a:pPr algn="l">
              <a:lnSpc>
                <a:spcPts val="3079"/>
              </a:lnSpc>
              <a:spcBef>
                <a:spcPct val="0"/>
              </a:spcBef>
            </a:pPr>
            <a:r>
              <a:rPr lang="en-US" sz="2199">
                <a:solidFill>
                  <a:srgbClr val="001E3D"/>
                </a:solidFill>
                <a:latin typeface="Poppins"/>
                <a:ea typeface="Poppins"/>
                <a:cs typeface="Poppins"/>
                <a:sym typeface="Poppins"/>
              </a:rPr>
              <a:t>Lying to his dad isn’t much easier than lying to his friends. But Wyatt might be able to make a real difference in the community…and maybe even find Mom. That makes it all worth it—right?</a:t>
            </a:r>
          </a:p>
        </p:txBody>
      </p:sp>
      <p:grpSp>
        <p:nvGrpSpPr>
          <p:cNvPr name="Group 6" id="6"/>
          <p:cNvGrpSpPr/>
          <p:nvPr/>
        </p:nvGrpSpPr>
        <p:grpSpPr>
          <a:xfrm rot="0">
            <a:off x="1028700" y="2378961"/>
            <a:ext cx="9761881" cy="1573530"/>
            <a:chOff x="0" y="0"/>
            <a:chExt cx="13015842" cy="2098040"/>
          </a:xfrm>
        </p:grpSpPr>
        <p:sp>
          <p:nvSpPr>
            <p:cNvPr name="TextBox 7" id="7"/>
            <p:cNvSpPr txBox="true"/>
            <p:nvPr/>
          </p:nvSpPr>
          <p:spPr>
            <a:xfrm rot="0">
              <a:off x="0" y="-85725"/>
              <a:ext cx="4277401" cy="2183765"/>
            </a:xfrm>
            <a:prstGeom prst="rect">
              <a:avLst/>
            </a:prstGeom>
          </p:spPr>
          <p:txBody>
            <a:bodyPr anchor="t" rtlCol="false" tIns="0" lIns="0" bIns="0" rIns="0">
              <a:spAutoFit/>
            </a:bodyPr>
            <a:lstStyle/>
            <a:p>
              <a:pPr algn="l">
                <a:lnSpc>
                  <a:spcPts val="6719"/>
                </a:lnSpc>
              </a:pPr>
              <a:r>
                <a:rPr lang="en-US" sz="4800" spc="432">
                  <a:solidFill>
                    <a:srgbClr val="DC1877"/>
                  </a:solidFill>
                  <a:latin typeface="Arsenal"/>
                  <a:ea typeface="Arsenal"/>
                  <a:cs typeface="Arsenal"/>
                  <a:sym typeface="Arsenal"/>
                </a:rPr>
                <a:t>Author:</a:t>
              </a:r>
            </a:p>
            <a:p>
              <a:pPr algn="l">
                <a:lnSpc>
                  <a:spcPts val="6719"/>
                </a:lnSpc>
              </a:pPr>
              <a:r>
                <a:rPr lang="en-US" sz="4800" spc="432">
                  <a:solidFill>
                    <a:srgbClr val="DC1877"/>
                  </a:solidFill>
                  <a:latin typeface="Arsenal"/>
                  <a:ea typeface="Arsenal"/>
                  <a:cs typeface="Arsenal"/>
                  <a:sym typeface="Arsenal"/>
                </a:rPr>
                <a:t>Illustrator:</a:t>
              </a:r>
            </a:p>
          </p:txBody>
        </p:sp>
        <p:sp>
          <p:nvSpPr>
            <p:cNvPr name="TextBox 8" id="8"/>
            <p:cNvSpPr txBox="true"/>
            <p:nvPr/>
          </p:nvSpPr>
          <p:spPr>
            <a:xfrm rot="0">
              <a:off x="4413748" y="-85725"/>
              <a:ext cx="8602094" cy="2183765"/>
            </a:xfrm>
            <a:prstGeom prst="rect">
              <a:avLst/>
            </a:prstGeom>
          </p:spPr>
          <p:txBody>
            <a:bodyPr anchor="t" rtlCol="false" tIns="0" lIns="0" bIns="0" rIns="0">
              <a:spAutoFit/>
            </a:bodyPr>
            <a:lstStyle/>
            <a:p>
              <a:pPr algn="l">
                <a:lnSpc>
                  <a:spcPts val="6719"/>
                </a:lnSpc>
              </a:pPr>
              <a:r>
                <a:rPr lang="en-US" sz="4800" spc="432">
                  <a:solidFill>
                    <a:srgbClr val="001E3D"/>
                  </a:solidFill>
                  <a:latin typeface="Arsenal"/>
                  <a:ea typeface="Arsenal"/>
                  <a:cs typeface="Arsenal"/>
                  <a:sym typeface="Arsenal"/>
                </a:rPr>
                <a:t>Eric Gapstur</a:t>
              </a:r>
            </a:p>
            <a:p>
              <a:pPr algn="l">
                <a:lnSpc>
                  <a:spcPts val="6719"/>
                </a:lnSpc>
              </a:pPr>
              <a:r>
                <a:rPr lang="en-US" sz="4800" spc="432">
                  <a:solidFill>
                    <a:srgbClr val="001E3D"/>
                  </a:solidFill>
                  <a:latin typeface="Arsenal"/>
                  <a:ea typeface="Arsenal"/>
                  <a:cs typeface="Arsenal"/>
                  <a:sym typeface="Arsenal"/>
                </a:rPr>
                <a:t>Eric Gapstur</a:t>
              </a:r>
            </a:p>
          </p:txBody>
        </p:sp>
      </p:grpSp>
      <p:grpSp>
        <p:nvGrpSpPr>
          <p:cNvPr name="Group 9" id="9"/>
          <p:cNvGrpSpPr/>
          <p:nvPr/>
        </p:nvGrpSpPr>
        <p:grpSpPr>
          <a:xfrm rot="0">
            <a:off x="14057411" y="1028700"/>
            <a:ext cx="3413125" cy="4999245"/>
            <a:chOff x="0" y="0"/>
            <a:chExt cx="4550833" cy="6665660"/>
          </a:xfrm>
        </p:grpSpPr>
        <p:grpSp>
          <p:nvGrpSpPr>
            <p:cNvPr name="Group 10" id="10"/>
            <p:cNvGrpSpPr/>
            <p:nvPr/>
          </p:nvGrpSpPr>
          <p:grpSpPr>
            <a:xfrm rot="0">
              <a:off x="317500" y="0"/>
              <a:ext cx="4233333" cy="6348160"/>
              <a:chOff x="0" y="0"/>
              <a:chExt cx="836214" cy="1253958"/>
            </a:xfrm>
          </p:grpSpPr>
          <p:sp>
            <p:nvSpPr>
              <p:cNvPr name="Freeform 11" id="11"/>
              <p:cNvSpPr/>
              <p:nvPr/>
            </p:nvSpPr>
            <p:spPr>
              <a:xfrm flipH="false" flipV="false" rot="0">
                <a:off x="0" y="0"/>
                <a:ext cx="836214" cy="1253958"/>
              </a:xfrm>
              <a:custGeom>
                <a:avLst/>
                <a:gdLst/>
                <a:ahLst/>
                <a:cxnLst/>
                <a:rect r="r" b="b" t="t" l="l"/>
                <a:pathLst>
                  <a:path h="1253958" w="836214">
                    <a:moveTo>
                      <a:pt x="0" y="0"/>
                    </a:moveTo>
                    <a:lnTo>
                      <a:pt x="836214" y="0"/>
                    </a:lnTo>
                    <a:lnTo>
                      <a:pt x="836214" y="1253958"/>
                    </a:lnTo>
                    <a:lnTo>
                      <a:pt x="0" y="1253958"/>
                    </a:lnTo>
                    <a:close/>
                  </a:path>
                </a:pathLst>
              </a:custGeom>
              <a:solidFill>
                <a:srgbClr val="DBEC5B"/>
              </a:solidFill>
            </p:spPr>
          </p:sp>
          <p:sp>
            <p:nvSpPr>
              <p:cNvPr name="TextBox 12" id="12"/>
              <p:cNvSpPr txBox="true"/>
              <p:nvPr/>
            </p:nvSpPr>
            <p:spPr>
              <a:xfrm>
                <a:off x="0" y="-38100"/>
                <a:ext cx="836214" cy="1292058"/>
              </a:xfrm>
              <a:prstGeom prst="rect">
                <a:avLst/>
              </a:prstGeom>
            </p:spPr>
            <p:txBody>
              <a:bodyPr anchor="ctr" rtlCol="false" tIns="50800" lIns="50800" bIns="50800" rIns="50800"/>
              <a:lstStyle/>
              <a:p>
                <a:pPr algn="ctr">
                  <a:lnSpc>
                    <a:spcPts val="2659"/>
                  </a:lnSpc>
                  <a:spcBef>
                    <a:spcPct val="0"/>
                  </a:spcBef>
                </a:pPr>
              </a:p>
            </p:txBody>
          </p:sp>
        </p:grpSp>
        <p:sp>
          <p:nvSpPr>
            <p:cNvPr name="Freeform 13" id="13"/>
            <p:cNvSpPr/>
            <p:nvPr/>
          </p:nvSpPr>
          <p:spPr>
            <a:xfrm flipH="false" flipV="false" rot="0">
              <a:off x="0" y="315660"/>
              <a:ext cx="4233333" cy="6350000"/>
            </a:xfrm>
            <a:custGeom>
              <a:avLst/>
              <a:gdLst/>
              <a:ahLst/>
              <a:cxnLst/>
              <a:rect r="r" b="b" t="t" l="l"/>
              <a:pathLst>
                <a:path h="6350000" w="4233333">
                  <a:moveTo>
                    <a:pt x="0" y="0"/>
                  </a:moveTo>
                  <a:lnTo>
                    <a:pt x="4233333" y="0"/>
                  </a:lnTo>
                  <a:lnTo>
                    <a:pt x="4233333" y="6350000"/>
                  </a:lnTo>
                  <a:lnTo>
                    <a:pt x="0" y="6350000"/>
                  </a:lnTo>
                  <a:lnTo>
                    <a:pt x="0" y="0"/>
                  </a:lnTo>
                  <a:close/>
                </a:path>
              </a:pathLst>
            </a:custGeom>
            <a:blipFill>
              <a:blip r:embed="rId4"/>
              <a:stretch>
                <a:fillRect l="0" t="0" r="0" b="0"/>
              </a:stretch>
            </a:blipFill>
          </p:spPr>
        </p:sp>
      </p:grpSp>
      <p:sp>
        <p:nvSpPr>
          <p:cNvPr name="TextBox 14" id="14"/>
          <p:cNvSpPr txBox="true"/>
          <p:nvPr/>
        </p:nvSpPr>
        <p:spPr>
          <a:xfrm rot="0">
            <a:off x="13749021" y="6512877"/>
            <a:ext cx="4029906" cy="1099820"/>
          </a:xfrm>
          <a:prstGeom prst="rect">
            <a:avLst/>
          </a:prstGeom>
        </p:spPr>
        <p:txBody>
          <a:bodyPr anchor="t" rtlCol="false" tIns="0" lIns="0" bIns="0" rIns="0">
            <a:spAutoFit/>
          </a:bodyPr>
          <a:lstStyle/>
          <a:p>
            <a:pPr algn="l">
              <a:lnSpc>
                <a:spcPts val="4479"/>
              </a:lnSpc>
            </a:pPr>
            <a:r>
              <a:rPr lang="en-US" sz="3199" spc="287">
                <a:solidFill>
                  <a:srgbClr val="DC1877"/>
                </a:solidFill>
                <a:latin typeface="Arsenal"/>
                <a:ea typeface="Arsenal"/>
                <a:cs typeface="Arsenal"/>
                <a:sym typeface="Arsenal"/>
              </a:rPr>
              <a:t>graphic novel | 240p</a:t>
            </a:r>
          </a:p>
          <a:p>
            <a:pPr algn="l">
              <a:lnSpc>
                <a:spcPts val="4479"/>
              </a:lnSpc>
            </a:pPr>
            <a:r>
              <a:rPr lang="en-US" sz="3199" spc="287">
                <a:solidFill>
                  <a:srgbClr val="DC1877"/>
                </a:solidFill>
                <a:latin typeface="Arsenal"/>
                <a:ea typeface="Arsenal"/>
                <a:cs typeface="Arsenal"/>
                <a:sym typeface="Arsenal"/>
              </a:rPr>
              <a:t>AR: MG | 2.9 | 1 pt </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CAD5E3"/>
        </a:solidFill>
      </p:bgPr>
    </p:bg>
    <p:spTree>
      <p:nvGrpSpPr>
        <p:cNvPr id="1" name=""/>
        <p:cNvGrpSpPr/>
        <p:nvPr/>
      </p:nvGrpSpPr>
      <p:grpSpPr>
        <a:xfrm>
          <a:off x="0" y="0"/>
          <a:ext cx="0" cy="0"/>
          <a:chOff x="0" y="0"/>
          <a:chExt cx="0" cy="0"/>
        </a:xfrm>
      </p:grpSpPr>
      <p:sp>
        <p:nvSpPr>
          <p:cNvPr name="TextBox 2" id="2"/>
          <p:cNvSpPr txBox="true"/>
          <p:nvPr/>
        </p:nvSpPr>
        <p:spPr>
          <a:xfrm rot="0">
            <a:off x="1028700" y="828675"/>
            <a:ext cx="8371244" cy="1293495"/>
          </a:xfrm>
          <a:prstGeom prst="rect">
            <a:avLst/>
          </a:prstGeom>
        </p:spPr>
        <p:txBody>
          <a:bodyPr anchor="t" rtlCol="false" tIns="0" lIns="0" bIns="0" rIns="0">
            <a:spAutoFit/>
          </a:bodyPr>
          <a:lstStyle/>
          <a:p>
            <a:pPr algn="l">
              <a:lnSpc>
                <a:spcPts val="10080"/>
              </a:lnSpc>
            </a:pPr>
            <a:r>
              <a:rPr lang="en-US" sz="7200">
                <a:solidFill>
                  <a:srgbClr val="001E3D"/>
                </a:solidFill>
                <a:latin typeface="Poppins"/>
                <a:ea typeface="Poppins"/>
                <a:cs typeface="Poppins"/>
                <a:sym typeface="Poppins"/>
              </a:rPr>
              <a:t>STINETINGLERS</a:t>
            </a:r>
          </a:p>
        </p:txBody>
      </p:sp>
      <p:sp>
        <p:nvSpPr>
          <p:cNvPr name="Freeform 3" id="3"/>
          <p:cNvSpPr/>
          <p:nvPr/>
        </p:nvSpPr>
        <p:spPr>
          <a:xfrm flipH="false" flipV="true" rot="0">
            <a:off x="14951611" y="8861532"/>
            <a:ext cx="3336389" cy="1461656"/>
          </a:xfrm>
          <a:custGeom>
            <a:avLst/>
            <a:gdLst/>
            <a:ahLst/>
            <a:cxnLst/>
            <a:rect r="r" b="b" t="t" l="l"/>
            <a:pathLst>
              <a:path h="1461656" w="3336389">
                <a:moveTo>
                  <a:pt x="0" y="1461656"/>
                </a:moveTo>
                <a:lnTo>
                  <a:pt x="3336389" y="1461656"/>
                </a:lnTo>
                <a:lnTo>
                  <a:pt x="3336389" y="0"/>
                </a:lnTo>
                <a:lnTo>
                  <a:pt x="0" y="0"/>
                </a:lnTo>
                <a:lnTo>
                  <a:pt x="0" y="1461656"/>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true" flipV="false" rot="0">
            <a:off x="0" y="0"/>
            <a:ext cx="3101843" cy="1358902"/>
          </a:xfrm>
          <a:custGeom>
            <a:avLst/>
            <a:gdLst/>
            <a:ahLst/>
            <a:cxnLst/>
            <a:rect r="r" b="b" t="t" l="l"/>
            <a:pathLst>
              <a:path h="1358902" w="3101843">
                <a:moveTo>
                  <a:pt x="3101843" y="0"/>
                </a:moveTo>
                <a:lnTo>
                  <a:pt x="0" y="0"/>
                </a:lnTo>
                <a:lnTo>
                  <a:pt x="0" y="1358902"/>
                </a:lnTo>
                <a:lnTo>
                  <a:pt x="3101843" y="1358902"/>
                </a:lnTo>
                <a:lnTo>
                  <a:pt x="3101843"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5" id="5"/>
          <p:cNvSpPr txBox="true"/>
          <p:nvPr/>
        </p:nvSpPr>
        <p:spPr>
          <a:xfrm rot="0">
            <a:off x="1028700" y="4464901"/>
            <a:ext cx="12300239" cy="4182745"/>
          </a:xfrm>
          <a:prstGeom prst="rect">
            <a:avLst/>
          </a:prstGeom>
        </p:spPr>
        <p:txBody>
          <a:bodyPr anchor="t" rtlCol="false" tIns="0" lIns="0" bIns="0" rIns="0">
            <a:spAutoFit/>
          </a:bodyPr>
          <a:lstStyle/>
          <a:p>
            <a:pPr algn="l">
              <a:lnSpc>
                <a:spcPts val="3079"/>
              </a:lnSpc>
            </a:pPr>
            <a:r>
              <a:rPr lang="en-US" sz="2199">
                <a:solidFill>
                  <a:srgbClr val="001E3D"/>
                </a:solidFill>
                <a:latin typeface="Poppins"/>
                <a:ea typeface="Poppins"/>
                <a:cs typeface="Poppins"/>
                <a:sym typeface="Poppins"/>
              </a:rPr>
              <a:t>From R.L. Stine, the master of horror for young readers, comes ten new stories that are sure to leave you shivering. A boy who hates bugs starts to see them everywhere. A basketball player’s skin starts to almost drip off his hands—but no one else can see it. Three friends find a hole in the ground that just gets bigger, and bigger, and bigger . . . And each story is introduced by Stine himself, providing a personal touch sure to delight fans.</a:t>
            </a:r>
          </a:p>
          <a:p>
            <a:pPr algn="l">
              <a:lnSpc>
                <a:spcPts val="2199"/>
              </a:lnSpc>
            </a:pPr>
          </a:p>
          <a:p>
            <a:pPr algn="l">
              <a:lnSpc>
                <a:spcPts val="3079"/>
              </a:lnSpc>
              <a:spcBef>
                <a:spcPct val="0"/>
              </a:spcBef>
            </a:pPr>
            <a:r>
              <a:rPr lang="en-US" sz="2199">
                <a:solidFill>
                  <a:srgbClr val="001E3D"/>
                </a:solidFill>
                <a:latin typeface="Poppins"/>
                <a:ea typeface="Poppins"/>
                <a:cs typeface="Poppins"/>
                <a:sym typeface="Poppins"/>
              </a:rPr>
              <a:t>Laced with Stine’s signature humor and a hefty dose of nightmarish fun, Stinetinglers is perfect for fans of Scary Stories to Tell in the Dark and Stine’s own Goosebumps books. These chilling tales prove that Stine’s epic legacy in the horror genre is justly earned. Dive in, and beware: you might be sleeping with the lights on tonight!</a:t>
            </a:r>
          </a:p>
        </p:txBody>
      </p:sp>
      <p:grpSp>
        <p:nvGrpSpPr>
          <p:cNvPr name="Group 6" id="6"/>
          <p:cNvGrpSpPr/>
          <p:nvPr/>
        </p:nvGrpSpPr>
        <p:grpSpPr>
          <a:xfrm rot="0">
            <a:off x="1028700" y="2535345"/>
            <a:ext cx="9761881" cy="1573530"/>
            <a:chOff x="0" y="0"/>
            <a:chExt cx="13015842" cy="2098040"/>
          </a:xfrm>
        </p:grpSpPr>
        <p:sp>
          <p:nvSpPr>
            <p:cNvPr name="TextBox 7" id="7"/>
            <p:cNvSpPr txBox="true"/>
            <p:nvPr/>
          </p:nvSpPr>
          <p:spPr>
            <a:xfrm rot="0">
              <a:off x="0" y="-85725"/>
              <a:ext cx="4277401" cy="2183765"/>
            </a:xfrm>
            <a:prstGeom prst="rect">
              <a:avLst/>
            </a:prstGeom>
          </p:spPr>
          <p:txBody>
            <a:bodyPr anchor="t" rtlCol="false" tIns="0" lIns="0" bIns="0" rIns="0">
              <a:spAutoFit/>
            </a:bodyPr>
            <a:lstStyle/>
            <a:p>
              <a:pPr algn="l">
                <a:lnSpc>
                  <a:spcPts val="6719"/>
                </a:lnSpc>
              </a:pPr>
              <a:r>
                <a:rPr lang="en-US" sz="4800" spc="432">
                  <a:solidFill>
                    <a:srgbClr val="DC1877"/>
                  </a:solidFill>
                  <a:latin typeface="Arsenal"/>
                  <a:ea typeface="Arsenal"/>
                  <a:cs typeface="Arsenal"/>
                  <a:sym typeface="Arsenal"/>
                </a:rPr>
                <a:t>Author:</a:t>
              </a:r>
            </a:p>
            <a:p>
              <a:pPr algn="l">
                <a:lnSpc>
                  <a:spcPts val="6719"/>
                </a:lnSpc>
              </a:pPr>
              <a:r>
                <a:rPr lang="en-US" sz="4800" spc="432">
                  <a:solidFill>
                    <a:srgbClr val="DC1877"/>
                  </a:solidFill>
                  <a:latin typeface="Arsenal"/>
                  <a:ea typeface="Arsenal"/>
                  <a:cs typeface="Arsenal"/>
                  <a:sym typeface="Arsenal"/>
                </a:rPr>
                <a:t>Illustrator:</a:t>
              </a:r>
            </a:p>
          </p:txBody>
        </p:sp>
        <p:sp>
          <p:nvSpPr>
            <p:cNvPr name="TextBox 8" id="8"/>
            <p:cNvSpPr txBox="true"/>
            <p:nvPr/>
          </p:nvSpPr>
          <p:spPr>
            <a:xfrm rot="0">
              <a:off x="4413748" y="-85725"/>
              <a:ext cx="8602094" cy="2183765"/>
            </a:xfrm>
            <a:prstGeom prst="rect">
              <a:avLst/>
            </a:prstGeom>
          </p:spPr>
          <p:txBody>
            <a:bodyPr anchor="t" rtlCol="false" tIns="0" lIns="0" bIns="0" rIns="0">
              <a:spAutoFit/>
            </a:bodyPr>
            <a:lstStyle/>
            <a:p>
              <a:pPr algn="l">
                <a:lnSpc>
                  <a:spcPts val="6719"/>
                </a:lnSpc>
              </a:pPr>
              <a:r>
                <a:rPr lang="en-US" sz="4800" spc="432">
                  <a:solidFill>
                    <a:srgbClr val="001E3D"/>
                  </a:solidFill>
                  <a:latin typeface="Arsenal"/>
                  <a:ea typeface="Arsenal"/>
                  <a:cs typeface="Arsenal"/>
                  <a:sym typeface="Arsenal"/>
                </a:rPr>
                <a:t>R.L. Stine</a:t>
              </a:r>
            </a:p>
            <a:p>
              <a:pPr algn="l">
                <a:lnSpc>
                  <a:spcPts val="6719"/>
                </a:lnSpc>
              </a:pPr>
              <a:r>
                <a:rPr lang="en-US" sz="4800" spc="432">
                  <a:solidFill>
                    <a:srgbClr val="001E3D"/>
                  </a:solidFill>
                  <a:latin typeface="Arsenal"/>
                  <a:ea typeface="Arsenal"/>
                  <a:cs typeface="Arsenal"/>
                  <a:sym typeface="Arsenal"/>
                </a:rPr>
                <a:t>David SanAngelo</a:t>
              </a:r>
            </a:p>
          </p:txBody>
        </p:sp>
      </p:grpSp>
      <p:grpSp>
        <p:nvGrpSpPr>
          <p:cNvPr name="Group 9" id="9"/>
          <p:cNvGrpSpPr/>
          <p:nvPr/>
        </p:nvGrpSpPr>
        <p:grpSpPr>
          <a:xfrm rot="0">
            <a:off x="13944600" y="1028700"/>
            <a:ext cx="3314700" cy="4999245"/>
            <a:chOff x="0" y="0"/>
            <a:chExt cx="4419600" cy="6665660"/>
          </a:xfrm>
        </p:grpSpPr>
        <p:grpSp>
          <p:nvGrpSpPr>
            <p:cNvPr name="Group 10" id="10"/>
            <p:cNvGrpSpPr/>
            <p:nvPr/>
          </p:nvGrpSpPr>
          <p:grpSpPr>
            <a:xfrm rot="0">
              <a:off x="317500" y="0"/>
              <a:ext cx="4102100" cy="6348160"/>
              <a:chOff x="0" y="0"/>
              <a:chExt cx="810291" cy="1253958"/>
            </a:xfrm>
          </p:grpSpPr>
          <p:sp>
            <p:nvSpPr>
              <p:cNvPr name="Freeform 11" id="11"/>
              <p:cNvSpPr/>
              <p:nvPr/>
            </p:nvSpPr>
            <p:spPr>
              <a:xfrm flipH="false" flipV="false" rot="0">
                <a:off x="0" y="0"/>
                <a:ext cx="810291" cy="1253958"/>
              </a:xfrm>
              <a:custGeom>
                <a:avLst/>
                <a:gdLst/>
                <a:ahLst/>
                <a:cxnLst/>
                <a:rect r="r" b="b" t="t" l="l"/>
                <a:pathLst>
                  <a:path h="1253958" w="810291">
                    <a:moveTo>
                      <a:pt x="0" y="0"/>
                    </a:moveTo>
                    <a:lnTo>
                      <a:pt x="810291" y="0"/>
                    </a:lnTo>
                    <a:lnTo>
                      <a:pt x="810291" y="1253958"/>
                    </a:lnTo>
                    <a:lnTo>
                      <a:pt x="0" y="1253958"/>
                    </a:lnTo>
                    <a:close/>
                  </a:path>
                </a:pathLst>
              </a:custGeom>
              <a:solidFill>
                <a:srgbClr val="DBEC5B"/>
              </a:solidFill>
            </p:spPr>
          </p:sp>
          <p:sp>
            <p:nvSpPr>
              <p:cNvPr name="TextBox 12" id="12"/>
              <p:cNvSpPr txBox="true"/>
              <p:nvPr/>
            </p:nvSpPr>
            <p:spPr>
              <a:xfrm>
                <a:off x="0" y="-38100"/>
                <a:ext cx="810291" cy="1292058"/>
              </a:xfrm>
              <a:prstGeom prst="rect">
                <a:avLst/>
              </a:prstGeom>
            </p:spPr>
            <p:txBody>
              <a:bodyPr anchor="ctr" rtlCol="false" tIns="50800" lIns="50800" bIns="50800" rIns="50800"/>
              <a:lstStyle/>
              <a:p>
                <a:pPr algn="ctr">
                  <a:lnSpc>
                    <a:spcPts val="2659"/>
                  </a:lnSpc>
                  <a:spcBef>
                    <a:spcPct val="0"/>
                  </a:spcBef>
                </a:pPr>
              </a:p>
            </p:txBody>
          </p:sp>
        </p:grpSp>
        <p:sp>
          <p:nvSpPr>
            <p:cNvPr name="Freeform 13" id="13"/>
            <p:cNvSpPr/>
            <p:nvPr/>
          </p:nvSpPr>
          <p:spPr>
            <a:xfrm flipH="false" flipV="false" rot="0">
              <a:off x="0" y="315660"/>
              <a:ext cx="4102100" cy="6350000"/>
            </a:xfrm>
            <a:custGeom>
              <a:avLst/>
              <a:gdLst/>
              <a:ahLst/>
              <a:cxnLst/>
              <a:rect r="r" b="b" t="t" l="l"/>
              <a:pathLst>
                <a:path h="6350000" w="4102100">
                  <a:moveTo>
                    <a:pt x="0" y="0"/>
                  </a:moveTo>
                  <a:lnTo>
                    <a:pt x="4102100" y="0"/>
                  </a:lnTo>
                  <a:lnTo>
                    <a:pt x="4102100" y="6350000"/>
                  </a:lnTo>
                  <a:lnTo>
                    <a:pt x="0" y="6350000"/>
                  </a:lnTo>
                  <a:lnTo>
                    <a:pt x="0" y="0"/>
                  </a:lnTo>
                  <a:close/>
                </a:path>
              </a:pathLst>
            </a:custGeom>
            <a:blipFill>
              <a:blip r:embed="rId4"/>
              <a:stretch>
                <a:fillRect l="0" t="0" r="0" b="0"/>
              </a:stretch>
            </a:blipFill>
          </p:spPr>
        </p:sp>
      </p:grpSp>
      <p:sp>
        <p:nvSpPr>
          <p:cNvPr name="TextBox 14" id="14"/>
          <p:cNvSpPr txBox="true"/>
          <p:nvPr/>
        </p:nvSpPr>
        <p:spPr>
          <a:xfrm rot="0">
            <a:off x="10921705" y="8804382"/>
            <a:ext cx="4029906" cy="1099820"/>
          </a:xfrm>
          <a:prstGeom prst="rect">
            <a:avLst/>
          </a:prstGeom>
        </p:spPr>
        <p:txBody>
          <a:bodyPr anchor="t" rtlCol="false" tIns="0" lIns="0" bIns="0" rIns="0">
            <a:spAutoFit/>
          </a:bodyPr>
          <a:lstStyle/>
          <a:p>
            <a:pPr algn="l">
              <a:lnSpc>
                <a:spcPts val="4479"/>
              </a:lnSpc>
            </a:pPr>
            <a:r>
              <a:rPr lang="en-US" sz="3199" spc="287">
                <a:solidFill>
                  <a:srgbClr val="DC1877"/>
                </a:solidFill>
                <a:latin typeface="Arsenal"/>
                <a:ea typeface="Arsenal"/>
                <a:cs typeface="Arsenal"/>
                <a:sym typeface="Arsenal"/>
              </a:rPr>
              <a:t>horror | 224p</a:t>
            </a:r>
          </a:p>
          <a:p>
            <a:pPr algn="l">
              <a:lnSpc>
                <a:spcPts val="4479"/>
              </a:lnSpc>
            </a:pPr>
            <a:r>
              <a:rPr lang="en-US" sz="3199" spc="287">
                <a:solidFill>
                  <a:srgbClr val="DC1877"/>
                </a:solidFill>
                <a:latin typeface="Arsenal"/>
                <a:ea typeface="Arsenal"/>
                <a:cs typeface="Arsenal"/>
                <a:sym typeface="Arsenal"/>
              </a:rPr>
              <a:t>AR: MG | 3.5 | 6 pts </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CAD5E3"/>
        </a:solidFill>
      </p:bgPr>
    </p:bg>
    <p:spTree>
      <p:nvGrpSpPr>
        <p:cNvPr id="1" name=""/>
        <p:cNvGrpSpPr/>
        <p:nvPr/>
      </p:nvGrpSpPr>
      <p:grpSpPr>
        <a:xfrm>
          <a:off x="0" y="0"/>
          <a:ext cx="0" cy="0"/>
          <a:chOff x="0" y="0"/>
          <a:chExt cx="0" cy="0"/>
        </a:xfrm>
      </p:grpSpPr>
      <p:sp>
        <p:nvSpPr>
          <p:cNvPr name="Freeform 2" id="2"/>
          <p:cNvSpPr/>
          <p:nvPr/>
        </p:nvSpPr>
        <p:spPr>
          <a:xfrm flipH="false" flipV="false" rot="0">
            <a:off x="11068050" y="2109003"/>
            <a:ext cx="6191250" cy="2356501"/>
          </a:xfrm>
          <a:custGeom>
            <a:avLst/>
            <a:gdLst/>
            <a:ahLst/>
            <a:cxnLst/>
            <a:rect r="r" b="b" t="t" l="l"/>
            <a:pathLst>
              <a:path h="2356501" w="6191250">
                <a:moveTo>
                  <a:pt x="0" y="0"/>
                </a:moveTo>
                <a:lnTo>
                  <a:pt x="6191250" y="0"/>
                </a:lnTo>
                <a:lnTo>
                  <a:pt x="6191250" y="2356501"/>
                </a:lnTo>
                <a:lnTo>
                  <a:pt x="0" y="2356501"/>
                </a:lnTo>
                <a:lnTo>
                  <a:pt x="0" y="0"/>
                </a:lnTo>
                <a:close/>
              </a:path>
            </a:pathLst>
          </a:custGeom>
          <a:blipFill>
            <a:blip r:embed="rId2"/>
            <a:stretch>
              <a:fillRect l="0" t="0" r="0" b="0"/>
            </a:stretch>
          </a:blipFill>
        </p:spPr>
      </p:sp>
      <p:sp>
        <p:nvSpPr>
          <p:cNvPr name="Freeform 3" id="3"/>
          <p:cNvSpPr/>
          <p:nvPr/>
        </p:nvSpPr>
        <p:spPr>
          <a:xfrm flipH="false" flipV="false" rot="0">
            <a:off x="11068050" y="7035372"/>
            <a:ext cx="6191250" cy="2128242"/>
          </a:xfrm>
          <a:custGeom>
            <a:avLst/>
            <a:gdLst/>
            <a:ahLst/>
            <a:cxnLst/>
            <a:rect r="r" b="b" t="t" l="l"/>
            <a:pathLst>
              <a:path h="2128242" w="6191250">
                <a:moveTo>
                  <a:pt x="0" y="0"/>
                </a:moveTo>
                <a:lnTo>
                  <a:pt x="6191250" y="0"/>
                </a:lnTo>
                <a:lnTo>
                  <a:pt x="6191250" y="2128242"/>
                </a:lnTo>
                <a:lnTo>
                  <a:pt x="0" y="2128242"/>
                </a:lnTo>
                <a:lnTo>
                  <a:pt x="0" y="0"/>
                </a:lnTo>
                <a:close/>
              </a:path>
            </a:pathLst>
          </a:custGeom>
          <a:blipFill>
            <a:blip r:embed="rId3"/>
            <a:stretch>
              <a:fillRect l="0" t="0" r="0" b="0"/>
            </a:stretch>
          </a:blipFill>
        </p:spPr>
      </p:sp>
      <p:sp>
        <p:nvSpPr>
          <p:cNvPr name="Freeform 4" id="4"/>
          <p:cNvSpPr/>
          <p:nvPr/>
        </p:nvSpPr>
        <p:spPr>
          <a:xfrm flipH="false" flipV="false" rot="0">
            <a:off x="5810250" y="4884555"/>
            <a:ext cx="6667500" cy="1633538"/>
          </a:xfrm>
          <a:custGeom>
            <a:avLst/>
            <a:gdLst/>
            <a:ahLst/>
            <a:cxnLst/>
            <a:rect r="r" b="b" t="t" l="l"/>
            <a:pathLst>
              <a:path h="1633538" w="6667500">
                <a:moveTo>
                  <a:pt x="0" y="0"/>
                </a:moveTo>
                <a:lnTo>
                  <a:pt x="6667500" y="0"/>
                </a:lnTo>
                <a:lnTo>
                  <a:pt x="6667500" y="1633537"/>
                </a:lnTo>
                <a:lnTo>
                  <a:pt x="0" y="1633537"/>
                </a:lnTo>
                <a:lnTo>
                  <a:pt x="0" y="0"/>
                </a:lnTo>
                <a:close/>
              </a:path>
            </a:pathLst>
          </a:custGeom>
          <a:blipFill>
            <a:blip r:embed="rId4"/>
            <a:stretch>
              <a:fillRect l="0" t="0" r="0" b="0"/>
            </a:stretch>
          </a:blipFill>
        </p:spPr>
      </p:sp>
      <p:sp>
        <p:nvSpPr>
          <p:cNvPr name="TextBox 5" id="5"/>
          <p:cNvSpPr txBox="true"/>
          <p:nvPr/>
        </p:nvSpPr>
        <p:spPr>
          <a:xfrm rot="0">
            <a:off x="3660363" y="281940"/>
            <a:ext cx="10967274" cy="1293495"/>
          </a:xfrm>
          <a:prstGeom prst="rect">
            <a:avLst/>
          </a:prstGeom>
        </p:spPr>
        <p:txBody>
          <a:bodyPr anchor="t" rtlCol="false" tIns="0" lIns="0" bIns="0" rIns="0">
            <a:spAutoFit/>
          </a:bodyPr>
          <a:lstStyle/>
          <a:p>
            <a:pPr algn="l">
              <a:lnSpc>
                <a:spcPts val="10080"/>
              </a:lnSpc>
            </a:pPr>
            <a:r>
              <a:rPr lang="en-US" b="true" sz="7200">
                <a:solidFill>
                  <a:srgbClr val="001E3D"/>
                </a:solidFill>
                <a:latin typeface="Poppins Bold"/>
                <a:ea typeface="Poppins Bold"/>
                <a:cs typeface="Poppins Bold"/>
                <a:sym typeface="Poppins Bold"/>
              </a:rPr>
              <a:t>LYRC IS SPONSORED BY: </a:t>
            </a:r>
          </a:p>
        </p:txBody>
      </p:sp>
      <p:sp>
        <p:nvSpPr>
          <p:cNvPr name="Freeform 6" id="6"/>
          <p:cNvSpPr/>
          <p:nvPr/>
        </p:nvSpPr>
        <p:spPr>
          <a:xfrm flipH="false" flipV="false" rot="0">
            <a:off x="1028700" y="2350827"/>
            <a:ext cx="6191250" cy="1872853"/>
          </a:xfrm>
          <a:custGeom>
            <a:avLst/>
            <a:gdLst/>
            <a:ahLst/>
            <a:cxnLst/>
            <a:rect r="r" b="b" t="t" l="l"/>
            <a:pathLst>
              <a:path h="1872853" w="6191250">
                <a:moveTo>
                  <a:pt x="0" y="0"/>
                </a:moveTo>
                <a:lnTo>
                  <a:pt x="6191250" y="0"/>
                </a:lnTo>
                <a:lnTo>
                  <a:pt x="6191250" y="1872853"/>
                </a:lnTo>
                <a:lnTo>
                  <a:pt x="0" y="1872853"/>
                </a:lnTo>
                <a:lnTo>
                  <a:pt x="0" y="0"/>
                </a:lnTo>
                <a:close/>
              </a:path>
            </a:pathLst>
          </a:custGeom>
          <a:blipFill>
            <a:blip r:embed="rId5"/>
            <a:stretch>
              <a:fillRect l="0" t="0" r="0" b="0"/>
            </a:stretch>
          </a:blipFill>
        </p:spPr>
      </p:sp>
      <p:sp>
        <p:nvSpPr>
          <p:cNvPr name="TextBox 7" id="7"/>
          <p:cNvSpPr txBox="true"/>
          <p:nvPr/>
        </p:nvSpPr>
        <p:spPr>
          <a:xfrm rot="0">
            <a:off x="1028700" y="6851419"/>
            <a:ext cx="6191250" cy="2410424"/>
          </a:xfrm>
          <a:prstGeom prst="rect">
            <a:avLst/>
          </a:prstGeom>
        </p:spPr>
        <p:txBody>
          <a:bodyPr anchor="t" rtlCol="false" tIns="0" lIns="0" bIns="0" rIns="0">
            <a:spAutoFit/>
          </a:bodyPr>
          <a:lstStyle/>
          <a:p>
            <a:pPr algn="l">
              <a:lnSpc>
                <a:spcPts val="6441"/>
              </a:lnSpc>
            </a:pPr>
            <a:r>
              <a:rPr lang="en-US" sz="4600" spc="414">
                <a:solidFill>
                  <a:srgbClr val="001E3D"/>
                </a:solidFill>
                <a:latin typeface="Arsenal"/>
                <a:ea typeface="Arsenal"/>
                <a:cs typeface="Arsenal"/>
                <a:sym typeface="Arsenal"/>
              </a:rPr>
              <a:t>Louisiana Chapters of </a:t>
            </a:r>
          </a:p>
          <a:p>
            <a:pPr algn="l">
              <a:lnSpc>
                <a:spcPts val="6441"/>
              </a:lnSpc>
            </a:pPr>
            <a:r>
              <a:rPr lang="en-US" sz="4600" spc="414" b="true">
                <a:solidFill>
                  <a:srgbClr val="001E3D"/>
                </a:solidFill>
                <a:latin typeface="Arsenal Bold"/>
                <a:ea typeface="Arsenal Bold"/>
                <a:cs typeface="Arsenal Bold"/>
                <a:sym typeface="Arsenal Bold"/>
              </a:rPr>
              <a:t>Delta Sigma Theta</a:t>
            </a:r>
            <a:r>
              <a:rPr lang="en-US" sz="4600" spc="414">
                <a:solidFill>
                  <a:srgbClr val="001E3D"/>
                </a:solidFill>
                <a:latin typeface="Arsenal"/>
                <a:ea typeface="Arsenal"/>
                <a:cs typeface="Arsenal"/>
                <a:sym typeface="Arsenal"/>
              </a:rPr>
              <a:t> </a:t>
            </a:r>
          </a:p>
          <a:p>
            <a:pPr algn="l">
              <a:lnSpc>
                <a:spcPts val="6441"/>
              </a:lnSpc>
              <a:spcBef>
                <a:spcPct val="0"/>
              </a:spcBef>
            </a:pPr>
            <a:r>
              <a:rPr lang="en-US" sz="4600" spc="414">
                <a:solidFill>
                  <a:srgbClr val="001E3D"/>
                </a:solidFill>
                <a:latin typeface="Arsenal"/>
                <a:ea typeface="Arsenal"/>
                <a:cs typeface="Arsenal"/>
                <a:sym typeface="Arsenal"/>
              </a:rPr>
              <a:t>Sorority, Inc. </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CAD5E3"/>
        </a:solidFill>
      </p:bgPr>
    </p:bg>
    <p:spTree>
      <p:nvGrpSpPr>
        <p:cNvPr id="1" name=""/>
        <p:cNvGrpSpPr/>
        <p:nvPr/>
      </p:nvGrpSpPr>
      <p:grpSpPr>
        <a:xfrm>
          <a:off x="0" y="0"/>
          <a:ext cx="0" cy="0"/>
          <a:chOff x="0" y="0"/>
          <a:chExt cx="0" cy="0"/>
        </a:xfrm>
      </p:grpSpPr>
      <p:grpSp>
        <p:nvGrpSpPr>
          <p:cNvPr name="Group 2" id="2"/>
          <p:cNvGrpSpPr/>
          <p:nvPr/>
        </p:nvGrpSpPr>
        <p:grpSpPr>
          <a:xfrm rot="0">
            <a:off x="12646025" y="1022987"/>
            <a:ext cx="4613275" cy="4999245"/>
            <a:chOff x="0" y="0"/>
            <a:chExt cx="6151033" cy="6665660"/>
          </a:xfrm>
        </p:grpSpPr>
        <p:grpSp>
          <p:nvGrpSpPr>
            <p:cNvPr name="Group 3" id="3"/>
            <p:cNvGrpSpPr/>
            <p:nvPr/>
          </p:nvGrpSpPr>
          <p:grpSpPr>
            <a:xfrm rot="0">
              <a:off x="317500" y="0"/>
              <a:ext cx="5833533" cy="6348160"/>
              <a:chOff x="0" y="0"/>
              <a:chExt cx="1152303" cy="1253958"/>
            </a:xfrm>
          </p:grpSpPr>
          <p:sp>
            <p:nvSpPr>
              <p:cNvPr name="Freeform 4" id="4"/>
              <p:cNvSpPr/>
              <p:nvPr/>
            </p:nvSpPr>
            <p:spPr>
              <a:xfrm flipH="false" flipV="false" rot="0">
                <a:off x="0" y="0"/>
                <a:ext cx="1152303" cy="1253958"/>
              </a:xfrm>
              <a:custGeom>
                <a:avLst/>
                <a:gdLst/>
                <a:ahLst/>
                <a:cxnLst/>
                <a:rect r="r" b="b" t="t" l="l"/>
                <a:pathLst>
                  <a:path h="1253958" w="1152303">
                    <a:moveTo>
                      <a:pt x="0" y="0"/>
                    </a:moveTo>
                    <a:lnTo>
                      <a:pt x="1152303" y="0"/>
                    </a:lnTo>
                    <a:lnTo>
                      <a:pt x="1152303" y="1253958"/>
                    </a:lnTo>
                    <a:lnTo>
                      <a:pt x="0" y="1253958"/>
                    </a:lnTo>
                    <a:close/>
                  </a:path>
                </a:pathLst>
              </a:custGeom>
              <a:solidFill>
                <a:srgbClr val="DBEC5B"/>
              </a:solidFill>
            </p:spPr>
          </p:sp>
          <p:sp>
            <p:nvSpPr>
              <p:cNvPr name="TextBox 5" id="5"/>
              <p:cNvSpPr txBox="true"/>
              <p:nvPr/>
            </p:nvSpPr>
            <p:spPr>
              <a:xfrm>
                <a:off x="0" y="-38100"/>
                <a:ext cx="1152303" cy="1292058"/>
              </a:xfrm>
              <a:prstGeom prst="rect">
                <a:avLst/>
              </a:prstGeom>
            </p:spPr>
            <p:txBody>
              <a:bodyPr anchor="ctr" rtlCol="false" tIns="50800" lIns="50800" bIns="50800" rIns="50800"/>
              <a:lstStyle/>
              <a:p>
                <a:pPr algn="ctr">
                  <a:lnSpc>
                    <a:spcPts val="2659"/>
                  </a:lnSpc>
                  <a:spcBef>
                    <a:spcPct val="0"/>
                  </a:spcBef>
                </a:pPr>
              </a:p>
            </p:txBody>
          </p:sp>
        </p:grpSp>
        <p:sp>
          <p:nvSpPr>
            <p:cNvPr name="Freeform 6" id="6"/>
            <p:cNvSpPr/>
            <p:nvPr/>
          </p:nvSpPr>
          <p:spPr>
            <a:xfrm flipH="false" flipV="false" rot="0">
              <a:off x="0" y="315660"/>
              <a:ext cx="5833533" cy="6350000"/>
            </a:xfrm>
            <a:custGeom>
              <a:avLst/>
              <a:gdLst/>
              <a:ahLst/>
              <a:cxnLst/>
              <a:rect r="r" b="b" t="t" l="l"/>
              <a:pathLst>
                <a:path h="6350000" w="5833533">
                  <a:moveTo>
                    <a:pt x="0" y="0"/>
                  </a:moveTo>
                  <a:lnTo>
                    <a:pt x="5833533" y="0"/>
                  </a:lnTo>
                  <a:lnTo>
                    <a:pt x="5833533" y="6350000"/>
                  </a:lnTo>
                  <a:lnTo>
                    <a:pt x="0" y="6350000"/>
                  </a:lnTo>
                  <a:lnTo>
                    <a:pt x="0" y="0"/>
                  </a:lnTo>
                  <a:close/>
                </a:path>
              </a:pathLst>
            </a:custGeom>
            <a:blipFill>
              <a:blip r:embed="rId2"/>
              <a:stretch>
                <a:fillRect l="0" t="0" r="0" b="0"/>
              </a:stretch>
            </a:blipFill>
          </p:spPr>
        </p:sp>
      </p:grpSp>
      <p:sp>
        <p:nvSpPr>
          <p:cNvPr name="TextBox 7" id="7"/>
          <p:cNvSpPr txBox="true"/>
          <p:nvPr/>
        </p:nvSpPr>
        <p:spPr>
          <a:xfrm rot="0">
            <a:off x="1028700" y="6345649"/>
            <a:ext cx="16230600" cy="2344420"/>
          </a:xfrm>
          <a:prstGeom prst="rect">
            <a:avLst/>
          </a:prstGeom>
        </p:spPr>
        <p:txBody>
          <a:bodyPr anchor="t" rtlCol="false" tIns="0" lIns="0" bIns="0" rIns="0">
            <a:spAutoFit/>
          </a:bodyPr>
          <a:lstStyle/>
          <a:p>
            <a:pPr algn="l">
              <a:lnSpc>
                <a:spcPts val="3079"/>
              </a:lnSpc>
              <a:spcBef>
                <a:spcPct val="0"/>
              </a:spcBef>
            </a:pPr>
            <a:r>
              <a:rPr lang="en-US" sz="2199">
                <a:solidFill>
                  <a:srgbClr val="001E3D"/>
                </a:solidFill>
                <a:latin typeface="Poppins"/>
                <a:ea typeface="Poppins"/>
                <a:cs typeface="Poppins"/>
                <a:sym typeface="Poppins"/>
              </a:rPr>
              <a:t>Dive thirteen thousand feet below the ocean’s surface, where no ray of sunlight can penetrate. Resources are scarce, and fellow inhabitants scarcer. This is life in the midnight zone—life for the anglerfish, known as the Seadevil of the Deep. Still largely a mystery to scientists, the deep-sea anglerfish is a true source of fascination and awe. To some, the fish resembles a prehistoric creature forgotten by time; to others, she is the embodiment of power, grace, and grit, using her remarkable physical attributes and a talent for deception to survive one of the harshest environments on the planet.</a:t>
            </a:r>
          </a:p>
        </p:txBody>
      </p:sp>
      <p:grpSp>
        <p:nvGrpSpPr>
          <p:cNvPr name="Group 8" id="8"/>
          <p:cNvGrpSpPr/>
          <p:nvPr/>
        </p:nvGrpSpPr>
        <p:grpSpPr>
          <a:xfrm rot="0">
            <a:off x="1028700" y="1028700"/>
            <a:ext cx="10809156" cy="1723706"/>
            <a:chOff x="0" y="0"/>
            <a:chExt cx="14412208" cy="2298275"/>
          </a:xfrm>
        </p:grpSpPr>
        <p:sp>
          <p:nvSpPr>
            <p:cNvPr name="TextBox 9" id="9"/>
            <p:cNvSpPr txBox="true"/>
            <p:nvPr/>
          </p:nvSpPr>
          <p:spPr>
            <a:xfrm rot="0">
              <a:off x="0" y="-200025"/>
              <a:ext cx="14412208" cy="1657985"/>
            </a:xfrm>
            <a:prstGeom prst="rect">
              <a:avLst/>
            </a:prstGeom>
          </p:spPr>
          <p:txBody>
            <a:bodyPr anchor="t" rtlCol="false" tIns="0" lIns="0" bIns="0" rIns="0">
              <a:spAutoFit/>
            </a:bodyPr>
            <a:lstStyle/>
            <a:p>
              <a:pPr algn="l">
                <a:lnSpc>
                  <a:spcPts val="10080"/>
                </a:lnSpc>
              </a:pPr>
              <a:r>
                <a:rPr lang="en-US" sz="7200">
                  <a:solidFill>
                    <a:srgbClr val="001E3D"/>
                  </a:solidFill>
                  <a:latin typeface="Poppins"/>
                  <a:ea typeface="Poppins"/>
                  <a:cs typeface="Poppins"/>
                  <a:sym typeface="Poppins"/>
                </a:rPr>
                <a:t>ANGLERFISH</a:t>
              </a:r>
            </a:p>
          </p:txBody>
        </p:sp>
        <p:sp>
          <p:nvSpPr>
            <p:cNvPr name="TextBox 10" id="10"/>
            <p:cNvSpPr txBox="true"/>
            <p:nvPr/>
          </p:nvSpPr>
          <p:spPr>
            <a:xfrm rot="0">
              <a:off x="0" y="1244810"/>
              <a:ext cx="11288732" cy="1053465"/>
            </a:xfrm>
            <a:prstGeom prst="rect">
              <a:avLst/>
            </a:prstGeom>
          </p:spPr>
          <p:txBody>
            <a:bodyPr anchor="t" rtlCol="false" tIns="0" lIns="0" bIns="0" rIns="0">
              <a:spAutoFit/>
            </a:bodyPr>
            <a:lstStyle/>
            <a:p>
              <a:pPr algn="l" marL="0" indent="0" lvl="0">
                <a:lnSpc>
                  <a:spcPts val="6719"/>
                </a:lnSpc>
                <a:spcBef>
                  <a:spcPct val="0"/>
                </a:spcBef>
              </a:pPr>
              <a:r>
                <a:rPr lang="en-US" sz="4800" spc="432">
                  <a:solidFill>
                    <a:srgbClr val="001E3D"/>
                  </a:solidFill>
                  <a:latin typeface="Arsenal"/>
                  <a:ea typeface="Arsenal"/>
                  <a:cs typeface="Arsenal"/>
                  <a:sym typeface="Arsenal"/>
                </a:rPr>
                <a:t>THE SEADEVIL OF THE DEEP</a:t>
              </a:r>
            </a:p>
          </p:txBody>
        </p:sp>
      </p:grpSp>
      <p:grpSp>
        <p:nvGrpSpPr>
          <p:cNvPr name="Group 11" id="11"/>
          <p:cNvGrpSpPr/>
          <p:nvPr/>
        </p:nvGrpSpPr>
        <p:grpSpPr>
          <a:xfrm rot="0">
            <a:off x="1028700" y="3790838"/>
            <a:ext cx="9880766" cy="1573530"/>
            <a:chOff x="0" y="0"/>
            <a:chExt cx="13174355" cy="2098040"/>
          </a:xfrm>
        </p:grpSpPr>
        <p:sp>
          <p:nvSpPr>
            <p:cNvPr name="TextBox 12" id="12"/>
            <p:cNvSpPr txBox="true"/>
            <p:nvPr/>
          </p:nvSpPr>
          <p:spPr>
            <a:xfrm rot="0">
              <a:off x="0" y="-85725"/>
              <a:ext cx="4329493" cy="2183765"/>
            </a:xfrm>
            <a:prstGeom prst="rect">
              <a:avLst/>
            </a:prstGeom>
          </p:spPr>
          <p:txBody>
            <a:bodyPr anchor="t" rtlCol="false" tIns="0" lIns="0" bIns="0" rIns="0">
              <a:spAutoFit/>
            </a:bodyPr>
            <a:lstStyle/>
            <a:p>
              <a:pPr algn="l">
                <a:lnSpc>
                  <a:spcPts val="6719"/>
                </a:lnSpc>
              </a:pPr>
              <a:r>
                <a:rPr lang="en-US" sz="4800" spc="432">
                  <a:solidFill>
                    <a:srgbClr val="DC1877"/>
                  </a:solidFill>
                  <a:latin typeface="Arsenal"/>
                  <a:ea typeface="Arsenal"/>
                  <a:cs typeface="Arsenal"/>
                  <a:sym typeface="Arsenal"/>
                </a:rPr>
                <a:t>Author:</a:t>
              </a:r>
            </a:p>
            <a:p>
              <a:pPr algn="l">
                <a:lnSpc>
                  <a:spcPts val="6719"/>
                </a:lnSpc>
              </a:pPr>
              <a:r>
                <a:rPr lang="en-US" sz="4800" spc="432">
                  <a:solidFill>
                    <a:srgbClr val="DC1877"/>
                  </a:solidFill>
                  <a:latin typeface="Arsenal"/>
                  <a:ea typeface="Arsenal"/>
                  <a:cs typeface="Arsenal"/>
                  <a:sym typeface="Arsenal"/>
                </a:rPr>
                <a:t>Illustrator:</a:t>
              </a:r>
            </a:p>
          </p:txBody>
        </p:sp>
        <p:sp>
          <p:nvSpPr>
            <p:cNvPr name="TextBox 13" id="13"/>
            <p:cNvSpPr txBox="true"/>
            <p:nvPr/>
          </p:nvSpPr>
          <p:spPr>
            <a:xfrm rot="0">
              <a:off x="4467500" y="-85725"/>
              <a:ext cx="8706854" cy="2183765"/>
            </a:xfrm>
            <a:prstGeom prst="rect">
              <a:avLst/>
            </a:prstGeom>
          </p:spPr>
          <p:txBody>
            <a:bodyPr anchor="t" rtlCol="false" tIns="0" lIns="0" bIns="0" rIns="0">
              <a:spAutoFit/>
            </a:bodyPr>
            <a:lstStyle/>
            <a:p>
              <a:pPr algn="l">
                <a:lnSpc>
                  <a:spcPts val="6719"/>
                </a:lnSpc>
              </a:pPr>
              <a:r>
                <a:rPr lang="en-US" sz="4800" spc="432">
                  <a:solidFill>
                    <a:srgbClr val="001E3D"/>
                  </a:solidFill>
                  <a:latin typeface="Arsenal"/>
                  <a:ea typeface="Arsenal"/>
                  <a:cs typeface="Arsenal"/>
                  <a:sym typeface="Arsenal"/>
                </a:rPr>
                <a:t>Elaine M. Alexander</a:t>
              </a:r>
            </a:p>
            <a:p>
              <a:pPr algn="l">
                <a:lnSpc>
                  <a:spcPts val="6719"/>
                </a:lnSpc>
              </a:pPr>
              <a:r>
                <a:rPr lang="en-US" sz="4800" spc="432">
                  <a:solidFill>
                    <a:srgbClr val="001E3D"/>
                  </a:solidFill>
                  <a:latin typeface="Arsenal"/>
                  <a:ea typeface="Arsenal"/>
                  <a:cs typeface="Arsenal"/>
                  <a:sym typeface="Arsenal"/>
                </a:rPr>
                <a:t>Fiona Fogg</a:t>
              </a:r>
            </a:p>
          </p:txBody>
        </p:sp>
      </p:grpSp>
      <p:sp>
        <p:nvSpPr>
          <p:cNvPr name="TextBox 14" id="14"/>
          <p:cNvSpPr txBox="true"/>
          <p:nvPr/>
        </p:nvSpPr>
        <p:spPr>
          <a:xfrm rot="0">
            <a:off x="6227772" y="8679815"/>
            <a:ext cx="5832455" cy="1099820"/>
          </a:xfrm>
          <a:prstGeom prst="rect">
            <a:avLst/>
          </a:prstGeom>
        </p:spPr>
        <p:txBody>
          <a:bodyPr anchor="t" rtlCol="false" tIns="0" lIns="0" bIns="0" rIns="0">
            <a:spAutoFit/>
          </a:bodyPr>
          <a:lstStyle/>
          <a:p>
            <a:pPr algn="l">
              <a:lnSpc>
                <a:spcPts val="4479"/>
              </a:lnSpc>
            </a:pPr>
            <a:r>
              <a:rPr lang="en-US" sz="3199" spc="287">
                <a:solidFill>
                  <a:srgbClr val="DC1877"/>
                </a:solidFill>
                <a:latin typeface="Arsenal"/>
                <a:ea typeface="Arsenal"/>
                <a:cs typeface="Arsenal"/>
                <a:sym typeface="Arsenal"/>
              </a:rPr>
              <a:t>picture book nonfiction | 32p</a:t>
            </a:r>
          </a:p>
          <a:p>
            <a:pPr algn="l">
              <a:lnSpc>
                <a:spcPts val="4479"/>
              </a:lnSpc>
            </a:pPr>
            <a:r>
              <a:rPr lang="en-US" sz="3199" spc="287">
                <a:solidFill>
                  <a:srgbClr val="DC1877"/>
                </a:solidFill>
                <a:latin typeface="Arsenal"/>
                <a:ea typeface="Arsenal"/>
                <a:cs typeface="Arsenal"/>
                <a:sym typeface="Arsenal"/>
              </a:rPr>
              <a:t>AR: LG | 5.4 | 0.5 pts </a:t>
            </a:r>
          </a:p>
        </p:txBody>
      </p:sp>
      <p:sp>
        <p:nvSpPr>
          <p:cNvPr name="Freeform 15" id="15"/>
          <p:cNvSpPr/>
          <p:nvPr/>
        </p:nvSpPr>
        <p:spPr>
          <a:xfrm flipH="true" flipV="false" rot="0">
            <a:off x="0" y="5715"/>
            <a:ext cx="3101843" cy="1358902"/>
          </a:xfrm>
          <a:custGeom>
            <a:avLst/>
            <a:gdLst/>
            <a:ahLst/>
            <a:cxnLst/>
            <a:rect r="r" b="b" t="t" l="l"/>
            <a:pathLst>
              <a:path h="1358902" w="3101843">
                <a:moveTo>
                  <a:pt x="3101843" y="0"/>
                </a:moveTo>
                <a:lnTo>
                  <a:pt x="0" y="0"/>
                </a:lnTo>
                <a:lnTo>
                  <a:pt x="0" y="1358902"/>
                </a:lnTo>
                <a:lnTo>
                  <a:pt x="3101843" y="1358902"/>
                </a:lnTo>
                <a:lnTo>
                  <a:pt x="3101843"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6" id="16"/>
          <p:cNvSpPr/>
          <p:nvPr/>
        </p:nvSpPr>
        <p:spPr>
          <a:xfrm flipH="false" flipV="true" rot="0">
            <a:off x="14951611" y="8861532"/>
            <a:ext cx="3336389" cy="1461656"/>
          </a:xfrm>
          <a:custGeom>
            <a:avLst/>
            <a:gdLst/>
            <a:ahLst/>
            <a:cxnLst/>
            <a:rect r="r" b="b" t="t" l="l"/>
            <a:pathLst>
              <a:path h="1461656" w="3336389">
                <a:moveTo>
                  <a:pt x="0" y="1461656"/>
                </a:moveTo>
                <a:lnTo>
                  <a:pt x="3336389" y="1461656"/>
                </a:lnTo>
                <a:lnTo>
                  <a:pt x="3336389" y="0"/>
                </a:lnTo>
                <a:lnTo>
                  <a:pt x="0" y="0"/>
                </a:lnTo>
                <a:lnTo>
                  <a:pt x="0" y="1461656"/>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CAD5E3"/>
        </a:solidFill>
      </p:bgPr>
    </p:bg>
    <p:spTree>
      <p:nvGrpSpPr>
        <p:cNvPr id="1" name=""/>
        <p:cNvGrpSpPr/>
        <p:nvPr/>
      </p:nvGrpSpPr>
      <p:grpSpPr>
        <a:xfrm>
          <a:off x="0" y="0"/>
          <a:ext cx="0" cy="0"/>
          <a:chOff x="0" y="0"/>
          <a:chExt cx="0" cy="0"/>
        </a:xfrm>
      </p:grpSpPr>
      <p:grpSp>
        <p:nvGrpSpPr>
          <p:cNvPr name="Group 2" id="2"/>
          <p:cNvGrpSpPr/>
          <p:nvPr/>
        </p:nvGrpSpPr>
        <p:grpSpPr>
          <a:xfrm rot="0">
            <a:off x="1028700" y="1028700"/>
            <a:ext cx="11944886" cy="2501729"/>
            <a:chOff x="0" y="0"/>
            <a:chExt cx="15926515" cy="3335639"/>
          </a:xfrm>
        </p:grpSpPr>
        <p:sp>
          <p:nvSpPr>
            <p:cNvPr name="TextBox 3" id="3"/>
            <p:cNvSpPr txBox="true"/>
            <p:nvPr/>
          </p:nvSpPr>
          <p:spPr>
            <a:xfrm rot="0">
              <a:off x="0" y="-200025"/>
              <a:ext cx="14770159" cy="1657985"/>
            </a:xfrm>
            <a:prstGeom prst="rect">
              <a:avLst/>
            </a:prstGeom>
          </p:spPr>
          <p:txBody>
            <a:bodyPr anchor="t" rtlCol="false" tIns="0" lIns="0" bIns="0" rIns="0">
              <a:spAutoFit/>
            </a:bodyPr>
            <a:lstStyle/>
            <a:p>
              <a:pPr algn="l">
                <a:lnSpc>
                  <a:spcPts val="10080"/>
                </a:lnSpc>
              </a:pPr>
              <a:r>
                <a:rPr lang="en-US" sz="7200">
                  <a:solidFill>
                    <a:srgbClr val="001E3D"/>
                  </a:solidFill>
                  <a:latin typeface="Poppins"/>
                  <a:ea typeface="Poppins"/>
                  <a:cs typeface="Poppins"/>
                  <a:sym typeface="Poppins"/>
                </a:rPr>
                <a:t>BLUE</a:t>
              </a:r>
            </a:p>
          </p:txBody>
        </p:sp>
        <p:sp>
          <p:nvSpPr>
            <p:cNvPr name="TextBox 4" id="4"/>
            <p:cNvSpPr txBox="true"/>
            <p:nvPr/>
          </p:nvSpPr>
          <p:spPr>
            <a:xfrm rot="0">
              <a:off x="0" y="1151874"/>
              <a:ext cx="15926515" cy="2183765"/>
            </a:xfrm>
            <a:prstGeom prst="rect">
              <a:avLst/>
            </a:prstGeom>
          </p:spPr>
          <p:txBody>
            <a:bodyPr anchor="t" rtlCol="false" tIns="0" lIns="0" bIns="0" rIns="0">
              <a:spAutoFit/>
            </a:bodyPr>
            <a:lstStyle/>
            <a:p>
              <a:pPr algn="l" marL="0" indent="0" lvl="0">
                <a:lnSpc>
                  <a:spcPts val="6719"/>
                </a:lnSpc>
                <a:spcBef>
                  <a:spcPct val="0"/>
                </a:spcBef>
              </a:pPr>
              <a:r>
                <a:rPr lang="en-US" sz="4800" spc="432">
                  <a:solidFill>
                    <a:srgbClr val="001E3D"/>
                  </a:solidFill>
                  <a:latin typeface="Arsenal"/>
                  <a:ea typeface="Arsenal"/>
                  <a:cs typeface="Arsenal"/>
                  <a:sym typeface="Arsenal"/>
                </a:rPr>
                <a:t>A HISTORY OF THE COLOR AS DEEP AS THE SEA &amp; AS WIDE AS THE SKY</a:t>
              </a:r>
            </a:p>
          </p:txBody>
        </p:sp>
      </p:grpSp>
      <p:grpSp>
        <p:nvGrpSpPr>
          <p:cNvPr name="Group 5" id="5"/>
          <p:cNvGrpSpPr/>
          <p:nvPr/>
        </p:nvGrpSpPr>
        <p:grpSpPr>
          <a:xfrm rot="0">
            <a:off x="13303250" y="807144"/>
            <a:ext cx="3956050" cy="4999245"/>
            <a:chOff x="0" y="0"/>
            <a:chExt cx="5274733" cy="6665660"/>
          </a:xfrm>
        </p:grpSpPr>
        <p:grpSp>
          <p:nvGrpSpPr>
            <p:cNvPr name="Group 6" id="6"/>
            <p:cNvGrpSpPr/>
            <p:nvPr/>
          </p:nvGrpSpPr>
          <p:grpSpPr>
            <a:xfrm rot="0">
              <a:off x="317500" y="0"/>
              <a:ext cx="4957233" cy="6348160"/>
              <a:chOff x="0" y="0"/>
              <a:chExt cx="979207" cy="1253958"/>
            </a:xfrm>
          </p:grpSpPr>
          <p:sp>
            <p:nvSpPr>
              <p:cNvPr name="Freeform 7" id="7"/>
              <p:cNvSpPr/>
              <p:nvPr/>
            </p:nvSpPr>
            <p:spPr>
              <a:xfrm flipH="false" flipV="false" rot="0">
                <a:off x="0" y="0"/>
                <a:ext cx="979207" cy="1253958"/>
              </a:xfrm>
              <a:custGeom>
                <a:avLst/>
                <a:gdLst/>
                <a:ahLst/>
                <a:cxnLst/>
                <a:rect r="r" b="b" t="t" l="l"/>
                <a:pathLst>
                  <a:path h="1253958" w="979207">
                    <a:moveTo>
                      <a:pt x="0" y="0"/>
                    </a:moveTo>
                    <a:lnTo>
                      <a:pt x="979207" y="0"/>
                    </a:lnTo>
                    <a:lnTo>
                      <a:pt x="979207" y="1253958"/>
                    </a:lnTo>
                    <a:lnTo>
                      <a:pt x="0" y="1253958"/>
                    </a:lnTo>
                    <a:close/>
                  </a:path>
                </a:pathLst>
              </a:custGeom>
              <a:solidFill>
                <a:srgbClr val="DBEC5B"/>
              </a:solidFill>
            </p:spPr>
          </p:sp>
          <p:sp>
            <p:nvSpPr>
              <p:cNvPr name="TextBox 8" id="8"/>
              <p:cNvSpPr txBox="true"/>
              <p:nvPr/>
            </p:nvSpPr>
            <p:spPr>
              <a:xfrm>
                <a:off x="0" y="-38100"/>
                <a:ext cx="979207" cy="1292058"/>
              </a:xfrm>
              <a:prstGeom prst="rect">
                <a:avLst/>
              </a:prstGeom>
            </p:spPr>
            <p:txBody>
              <a:bodyPr anchor="ctr" rtlCol="false" tIns="50800" lIns="50800" bIns="50800" rIns="50800"/>
              <a:lstStyle/>
              <a:p>
                <a:pPr algn="ctr">
                  <a:lnSpc>
                    <a:spcPts val="2659"/>
                  </a:lnSpc>
                  <a:spcBef>
                    <a:spcPct val="0"/>
                  </a:spcBef>
                </a:pPr>
              </a:p>
            </p:txBody>
          </p:sp>
        </p:grpSp>
        <p:sp>
          <p:nvSpPr>
            <p:cNvPr name="Freeform 9" id="9"/>
            <p:cNvSpPr/>
            <p:nvPr/>
          </p:nvSpPr>
          <p:spPr>
            <a:xfrm flipH="false" flipV="false" rot="0">
              <a:off x="0" y="315660"/>
              <a:ext cx="4957233" cy="6350000"/>
            </a:xfrm>
            <a:custGeom>
              <a:avLst/>
              <a:gdLst/>
              <a:ahLst/>
              <a:cxnLst/>
              <a:rect r="r" b="b" t="t" l="l"/>
              <a:pathLst>
                <a:path h="6350000" w="4957233">
                  <a:moveTo>
                    <a:pt x="0" y="0"/>
                  </a:moveTo>
                  <a:lnTo>
                    <a:pt x="4957233" y="0"/>
                  </a:lnTo>
                  <a:lnTo>
                    <a:pt x="4957233" y="6350000"/>
                  </a:lnTo>
                  <a:lnTo>
                    <a:pt x="0" y="6350000"/>
                  </a:lnTo>
                  <a:lnTo>
                    <a:pt x="0" y="0"/>
                  </a:lnTo>
                  <a:close/>
                </a:path>
              </a:pathLst>
            </a:custGeom>
            <a:blipFill>
              <a:blip r:embed="rId2"/>
              <a:stretch>
                <a:fillRect l="0" t="0" r="0" b="0"/>
              </a:stretch>
            </a:blipFill>
          </p:spPr>
        </p:sp>
      </p:grpSp>
      <p:sp>
        <p:nvSpPr>
          <p:cNvPr name="TextBox 10" id="10"/>
          <p:cNvSpPr txBox="true"/>
          <p:nvPr/>
        </p:nvSpPr>
        <p:spPr>
          <a:xfrm rot="0">
            <a:off x="1057972" y="6073089"/>
            <a:ext cx="16201328" cy="2734945"/>
          </a:xfrm>
          <a:prstGeom prst="rect">
            <a:avLst/>
          </a:prstGeom>
        </p:spPr>
        <p:txBody>
          <a:bodyPr anchor="t" rtlCol="false" tIns="0" lIns="0" bIns="0" rIns="0">
            <a:spAutoFit/>
          </a:bodyPr>
          <a:lstStyle/>
          <a:p>
            <a:pPr algn="l">
              <a:lnSpc>
                <a:spcPts val="3079"/>
              </a:lnSpc>
            </a:pPr>
            <a:r>
              <a:rPr lang="en-US" sz="2199">
                <a:solidFill>
                  <a:srgbClr val="001E3D"/>
                </a:solidFill>
                <a:latin typeface="Poppins"/>
                <a:ea typeface="Poppins"/>
                <a:cs typeface="Poppins"/>
                <a:sym typeface="Poppins"/>
              </a:rPr>
              <a:t>For centuries, blue powders and dyes were some of the most sought-after materials in the world. Ancient Afghan painters ground mass quantities of sapphire rocks to use for their paints, while snails were harvested in Eurasia for the tiny amounts of blue that their bodies would release.</a:t>
            </a:r>
          </a:p>
          <a:p>
            <a:pPr algn="l">
              <a:lnSpc>
                <a:spcPts val="3079"/>
              </a:lnSpc>
            </a:pPr>
            <a:r>
              <a:rPr lang="en-US" sz="2199">
                <a:solidFill>
                  <a:srgbClr val="001E3D"/>
                </a:solidFill>
                <a:latin typeface="Poppins"/>
                <a:ea typeface="Poppins"/>
                <a:cs typeface="Poppins"/>
                <a:sym typeface="Poppins"/>
              </a:rPr>
              <a:t> </a:t>
            </a:r>
          </a:p>
          <a:p>
            <a:pPr algn="l">
              <a:lnSpc>
                <a:spcPts val="3079"/>
              </a:lnSpc>
              <a:spcBef>
                <a:spcPct val="0"/>
              </a:spcBef>
            </a:pPr>
            <a:r>
              <a:rPr lang="en-US" sz="2199">
                <a:solidFill>
                  <a:srgbClr val="001E3D"/>
                </a:solidFill>
                <a:latin typeface="Poppins"/>
                <a:ea typeface="Poppins"/>
                <a:cs typeface="Poppins"/>
                <a:sym typeface="Poppins"/>
              </a:rPr>
              <a:t> And then there was indigo, which was so valuable that American plantations grew it as a cash crop on the backs of African slaves. It wasn't until 1905, when Adolf von Baeyer created a chemical blue dye, that blue could be used for anything and everything--most notably that uniform of workers everywhere, blue jeans.</a:t>
            </a:r>
          </a:p>
        </p:txBody>
      </p:sp>
      <p:grpSp>
        <p:nvGrpSpPr>
          <p:cNvPr name="Group 11" id="11"/>
          <p:cNvGrpSpPr/>
          <p:nvPr/>
        </p:nvGrpSpPr>
        <p:grpSpPr>
          <a:xfrm rot="0">
            <a:off x="1028700" y="4043569"/>
            <a:ext cx="11222525" cy="1573530"/>
            <a:chOff x="0" y="0"/>
            <a:chExt cx="14963367" cy="2098040"/>
          </a:xfrm>
        </p:grpSpPr>
        <p:sp>
          <p:nvSpPr>
            <p:cNvPr name="TextBox 12" id="12"/>
            <p:cNvSpPr txBox="true"/>
            <p:nvPr/>
          </p:nvSpPr>
          <p:spPr>
            <a:xfrm rot="0">
              <a:off x="0" y="-85725"/>
              <a:ext cx="4329493" cy="2183765"/>
            </a:xfrm>
            <a:prstGeom prst="rect">
              <a:avLst/>
            </a:prstGeom>
          </p:spPr>
          <p:txBody>
            <a:bodyPr anchor="t" rtlCol="false" tIns="0" lIns="0" bIns="0" rIns="0">
              <a:spAutoFit/>
            </a:bodyPr>
            <a:lstStyle/>
            <a:p>
              <a:pPr algn="l">
                <a:lnSpc>
                  <a:spcPts val="6719"/>
                </a:lnSpc>
              </a:pPr>
              <a:r>
                <a:rPr lang="en-US" sz="4800" spc="432">
                  <a:solidFill>
                    <a:srgbClr val="DC1877"/>
                  </a:solidFill>
                  <a:latin typeface="Arsenal"/>
                  <a:ea typeface="Arsenal"/>
                  <a:cs typeface="Arsenal"/>
                  <a:sym typeface="Arsenal"/>
                </a:rPr>
                <a:t>Author:</a:t>
              </a:r>
            </a:p>
            <a:p>
              <a:pPr algn="l">
                <a:lnSpc>
                  <a:spcPts val="6719"/>
                </a:lnSpc>
              </a:pPr>
              <a:r>
                <a:rPr lang="en-US" sz="4800" spc="432">
                  <a:solidFill>
                    <a:srgbClr val="DC1877"/>
                  </a:solidFill>
                  <a:latin typeface="Arsenal"/>
                  <a:ea typeface="Arsenal"/>
                  <a:cs typeface="Arsenal"/>
                  <a:sym typeface="Arsenal"/>
                </a:rPr>
                <a:t>Illustrator:</a:t>
              </a:r>
            </a:p>
          </p:txBody>
        </p:sp>
        <p:sp>
          <p:nvSpPr>
            <p:cNvPr name="TextBox 13" id="13"/>
            <p:cNvSpPr txBox="true"/>
            <p:nvPr/>
          </p:nvSpPr>
          <p:spPr>
            <a:xfrm rot="0">
              <a:off x="4467500" y="-85725"/>
              <a:ext cx="10495866" cy="2183765"/>
            </a:xfrm>
            <a:prstGeom prst="rect">
              <a:avLst/>
            </a:prstGeom>
          </p:spPr>
          <p:txBody>
            <a:bodyPr anchor="t" rtlCol="false" tIns="0" lIns="0" bIns="0" rIns="0">
              <a:spAutoFit/>
            </a:bodyPr>
            <a:lstStyle/>
            <a:p>
              <a:pPr algn="l">
                <a:lnSpc>
                  <a:spcPts val="6719"/>
                </a:lnSpc>
              </a:pPr>
              <a:r>
                <a:rPr lang="en-US" sz="4800" spc="432">
                  <a:solidFill>
                    <a:srgbClr val="001E3D"/>
                  </a:solidFill>
                  <a:latin typeface="Arsenal"/>
                  <a:ea typeface="Arsenal"/>
                  <a:cs typeface="Arsenal"/>
                  <a:sym typeface="Arsenal"/>
                </a:rPr>
                <a:t>Nana Ekua Brew-Hammond</a:t>
              </a:r>
            </a:p>
            <a:p>
              <a:pPr algn="l">
                <a:lnSpc>
                  <a:spcPts val="6719"/>
                </a:lnSpc>
              </a:pPr>
              <a:r>
                <a:rPr lang="en-US" sz="4800" spc="432">
                  <a:solidFill>
                    <a:srgbClr val="001E3D"/>
                  </a:solidFill>
                  <a:latin typeface="Arsenal"/>
                  <a:ea typeface="Arsenal"/>
                  <a:cs typeface="Arsenal"/>
                  <a:sym typeface="Arsenal"/>
                </a:rPr>
                <a:t>Daniel Minter</a:t>
              </a:r>
            </a:p>
          </p:txBody>
        </p:sp>
      </p:grpSp>
      <p:sp>
        <p:nvSpPr>
          <p:cNvPr name="TextBox 14" id="14"/>
          <p:cNvSpPr txBox="true"/>
          <p:nvPr/>
        </p:nvSpPr>
        <p:spPr>
          <a:xfrm rot="0">
            <a:off x="6227772" y="9013875"/>
            <a:ext cx="5832455" cy="1099820"/>
          </a:xfrm>
          <a:prstGeom prst="rect">
            <a:avLst/>
          </a:prstGeom>
        </p:spPr>
        <p:txBody>
          <a:bodyPr anchor="t" rtlCol="false" tIns="0" lIns="0" bIns="0" rIns="0">
            <a:spAutoFit/>
          </a:bodyPr>
          <a:lstStyle/>
          <a:p>
            <a:pPr algn="l">
              <a:lnSpc>
                <a:spcPts val="4479"/>
              </a:lnSpc>
            </a:pPr>
            <a:r>
              <a:rPr lang="en-US" sz="3199" spc="287">
                <a:solidFill>
                  <a:srgbClr val="DC1877"/>
                </a:solidFill>
                <a:latin typeface="Arsenal"/>
                <a:ea typeface="Arsenal"/>
                <a:cs typeface="Arsenal"/>
                <a:sym typeface="Arsenal"/>
              </a:rPr>
              <a:t>picture book nonfiction | 40p</a:t>
            </a:r>
          </a:p>
          <a:p>
            <a:pPr algn="l">
              <a:lnSpc>
                <a:spcPts val="4479"/>
              </a:lnSpc>
            </a:pPr>
            <a:r>
              <a:rPr lang="en-US" sz="3199" spc="287">
                <a:solidFill>
                  <a:srgbClr val="DC1877"/>
                </a:solidFill>
                <a:latin typeface="Arsenal"/>
                <a:ea typeface="Arsenal"/>
                <a:cs typeface="Arsenal"/>
                <a:sym typeface="Arsenal"/>
              </a:rPr>
              <a:t>AR: LG | 5.6 | 0.5 pts </a:t>
            </a:r>
          </a:p>
        </p:txBody>
      </p:sp>
      <p:sp>
        <p:nvSpPr>
          <p:cNvPr name="Freeform 15" id="15"/>
          <p:cNvSpPr/>
          <p:nvPr/>
        </p:nvSpPr>
        <p:spPr>
          <a:xfrm flipH="true" flipV="false" rot="0">
            <a:off x="0" y="5715"/>
            <a:ext cx="3101843" cy="1358902"/>
          </a:xfrm>
          <a:custGeom>
            <a:avLst/>
            <a:gdLst/>
            <a:ahLst/>
            <a:cxnLst/>
            <a:rect r="r" b="b" t="t" l="l"/>
            <a:pathLst>
              <a:path h="1358902" w="3101843">
                <a:moveTo>
                  <a:pt x="3101843" y="0"/>
                </a:moveTo>
                <a:lnTo>
                  <a:pt x="0" y="0"/>
                </a:lnTo>
                <a:lnTo>
                  <a:pt x="0" y="1358902"/>
                </a:lnTo>
                <a:lnTo>
                  <a:pt x="3101843" y="1358902"/>
                </a:lnTo>
                <a:lnTo>
                  <a:pt x="3101843"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6" id="16"/>
          <p:cNvSpPr/>
          <p:nvPr/>
        </p:nvSpPr>
        <p:spPr>
          <a:xfrm flipH="false" flipV="true" rot="0">
            <a:off x="14951611" y="8861532"/>
            <a:ext cx="3336389" cy="1461656"/>
          </a:xfrm>
          <a:custGeom>
            <a:avLst/>
            <a:gdLst/>
            <a:ahLst/>
            <a:cxnLst/>
            <a:rect r="r" b="b" t="t" l="l"/>
            <a:pathLst>
              <a:path h="1461656" w="3336389">
                <a:moveTo>
                  <a:pt x="0" y="1461656"/>
                </a:moveTo>
                <a:lnTo>
                  <a:pt x="3336389" y="1461656"/>
                </a:lnTo>
                <a:lnTo>
                  <a:pt x="3336389" y="0"/>
                </a:lnTo>
                <a:lnTo>
                  <a:pt x="0" y="0"/>
                </a:lnTo>
                <a:lnTo>
                  <a:pt x="0" y="1461656"/>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CAD5E3"/>
        </a:solidFill>
      </p:bgPr>
    </p:bg>
    <p:spTree>
      <p:nvGrpSpPr>
        <p:cNvPr id="1" name=""/>
        <p:cNvGrpSpPr/>
        <p:nvPr/>
      </p:nvGrpSpPr>
      <p:grpSpPr>
        <a:xfrm>
          <a:off x="0" y="0"/>
          <a:ext cx="0" cy="0"/>
          <a:chOff x="0" y="0"/>
          <a:chExt cx="0" cy="0"/>
        </a:xfrm>
      </p:grpSpPr>
      <p:grpSp>
        <p:nvGrpSpPr>
          <p:cNvPr name="Group 2" id="2"/>
          <p:cNvGrpSpPr/>
          <p:nvPr/>
        </p:nvGrpSpPr>
        <p:grpSpPr>
          <a:xfrm rot="0">
            <a:off x="1028700" y="1028700"/>
            <a:ext cx="10940962" cy="2501729"/>
            <a:chOff x="0" y="0"/>
            <a:chExt cx="14587949" cy="3335639"/>
          </a:xfrm>
        </p:grpSpPr>
        <p:sp>
          <p:nvSpPr>
            <p:cNvPr name="TextBox 3" id="3"/>
            <p:cNvSpPr txBox="true"/>
            <p:nvPr/>
          </p:nvSpPr>
          <p:spPr>
            <a:xfrm rot="0">
              <a:off x="0" y="-200025"/>
              <a:ext cx="13528781" cy="1657985"/>
            </a:xfrm>
            <a:prstGeom prst="rect">
              <a:avLst/>
            </a:prstGeom>
          </p:spPr>
          <p:txBody>
            <a:bodyPr anchor="t" rtlCol="false" tIns="0" lIns="0" bIns="0" rIns="0">
              <a:spAutoFit/>
            </a:bodyPr>
            <a:lstStyle/>
            <a:p>
              <a:pPr algn="l">
                <a:lnSpc>
                  <a:spcPts val="10080"/>
                </a:lnSpc>
              </a:pPr>
              <a:r>
                <a:rPr lang="en-US" sz="7200">
                  <a:solidFill>
                    <a:srgbClr val="001E3D"/>
                  </a:solidFill>
                  <a:latin typeface="Poppins"/>
                  <a:ea typeface="Poppins"/>
                  <a:cs typeface="Poppins"/>
                  <a:sym typeface="Poppins"/>
                </a:rPr>
                <a:t>CURVE &amp; FLOW</a:t>
              </a:r>
            </a:p>
          </p:txBody>
        </p:sp>
        <p:sp>
          <p:nvSpPr>
            <p:cNvPr name="TextBox 4" id="4"/>
            <p:cNvSpPr txBox="true"/>
            <p:nvPr/>
          </p:nvSpPr>
          <p:spPr>
            <a:xfrm rot="0">
              <a:off x="0" y="1151874"/>
              <a:ext cx="14587949" cy="2183765"/>
            </a:xfrm>
            <a:prstGeom prst="rect">
              <a:avLst/>
            </a:prstGeom>
          </p:spPr>
          <p:txBody>
            <a:bodyPr anchor="t" rtlCol="false" tIns="0" lIns="0" bIns="0" rIns="0">
              <a:spAutoFit/>
            </a:bodyPr>
            <a:lstStyle/>
            <a:p>
              <a:pPr algn="l" marL="0" indent="0" lvl="0">
                <a:lnSpc>
                  <a:spcPts val="6719"/>
                </a:lnSpc>
                <a:spcBef>
                  <a:spcPct val="0"/>
                </a:spcBef>
              </a:pPr>
              <a:r>
                <a:rPr lang="en-US" sz="4800" spc="432">
                  <a:solidFill>
                    <a:srgbClr val="001E3D"/>
                  </a:solidFill>
                  <a:latin typeface="Arsenal"/>
                  <a:ea typeface="Arsenal"/>
                  <a:cs typeface="Arsenal"/>
                  <a:sym typeface="Arsenal"/>
                </a:rPr>
                <a:t>THE ELEGANT VISION OF L.A. ARCHITECT PAUL R. WILLIAMS</a:t>
              </a:r>
            </a:p>
          </p:txBody>
        </p:sp>
      </p:grpSp>
      <p:grpSp>
        <p:nvGrpSpPr>
          <p:cNvPr name="Group 5" id="5"/>
          <p:cNvGrpSpPr/>
          <p:nvPr/>
        </p:nvGrpSpPr>
        <p:grpSpPr>
          <a:xfrm rot="0">
            <a:off x="12258675" y="1030807"/>
            <a:ext cx="5000625" cy="4999245"/>
            <a:chOff x="0" y="0"/>
            <a:chExt cx="6667500" cy="6665660"/>
          </a:xfrm>
        </p:grpSpPr>
        <p:grpSp>
          <p:nvGrpSpPr>
            <p:cNvPr name="Group 6" id="6"/>
            <p:cNvGrpSpPr/>
            <p:nvPr/>
          </p:nvGrpSpPr>
          <p:grpSpPr>
            <a:xfrm rot="0">
              <a:off x="317500" y="0"/>
              <a:ext cx="6350000" cy="6348160"/>
              <a:chOff x="0" y="0"/>
              <a:chExt cx="1254321" cy="1253958"/>
            </a:xfrm>
          </p:grpSpPr>
          <p:sp>
            <p:nvSpPr>
              <p:cNvPr name="Freeform 7" id="7"/>
              <p:cNvSpPr/>
              <p:nvPr/>
            </p:nvSpPr>
            <p:spPr>
              <a:xfrm flipH="false" flipV="false" rot="0">
                <a:off x="0" y="0"/>
                <a:ext cx="1254321" cy="1253958"/>
              </a:xfrm>
              <a:custGeom>
                <a:avLst/>
                <a:gdLst/>
                <a:ahLst/>
                <a:cxnLst/>
                <a:rect r="r" b="b" t="t" l="l"/>
                <a:pathLst>
                  <a:path h="1253958" w="1254321">
                    <a:moveTo>
                      <a:pt x="0" y="0"/>
                    </a:moveTo>
                    <a:lnTo>
                      <a:pt x="1254321" y="0"/>
                    </a:lnTo>
                    <a:lnTo>
                      <a:pt x="1254321" y="1253958"/>
                    </a:lnTo>
                    <a:lnTo>
                      <a:pt x="0" y="1253958"/>
                    </a:lnTo>
                    <a:close/>
                  </a:path>
                </a:pathLst>
              </a:custGeom>
              <a:solidFill>
                <a:srgbClr val="DBEC5B"/>
              </a:solidFill>
            </p:spPr>
          </p:sp>
          <p:sp>
            <p:nvSpPr>
              <p:cNvPr name="TextBox 8" id="8"/>
              <p:cNvSpPr txBox="true"/>
              <p:nvPr/>
            </p:nvSpPr>
            <p:spPr>
              <a:xfrm>
                <a:off x="0" y="-38100"/>
                <a:ext cx="1254321" cy="1292058"/>
              </a:xfrm>
              <a:prstGeom prst="rect">
                <a:avLst/>
              </a:prstGeom>
            </p:spPr>
            <p:txBody>
              <a:bodyPr anchor="ctr" rtlCol="false" tIns="50800" lIns="50800" bIns="50800" rIns="50800"/>
              <a:lstStyle/>
              <a:p>
                <a:pPr algn="ctr">
                  <a:lnSpc>
                    <a:spcPts val="2659"/>
                  </a:lnSpc>
                  <a:spcBef>
                    <a:spcPct val="0"/>
                  </a:spcBef>
                </a:pPr>
              </a:p>
            </p:txBody>
          </p:sp>
        </p:grpSp>
        <p:sp>
          <p:nvSpPr>
            <p:cNvPr name="Freeform 9" id="9"/>
            <p:cNvSpPr/>
            <p:nvPr/>
          </p:nvSpPr>
          <p:spPr>
            <a:xfrm flipH="false" flipV="false" rot="0">
              <a:off x="0" y="315660"/>
              <a:ext cx="6350000" cy="6350000"/>
            </a:xfrm>
            <a:custGeom>
              <a:avLst/>
              <a:gdLst/>
              <a:ahLst/>
              <a:cxnLst/>
              <a:rect r="r" b="b" t="t" l="l"/>
              <a:pathLst>
                <a:path h="6350000" w="6350000">
                  <a:moveTo>
                    <a:pt x="0" y="0"/>
                  </a:moveTo>
                  <a:lnTo>
                    <a:pt x="6350000" y="0"/>
                  </a:lnTo>
                  <a:lnTo>
                    <a:pt x="6350000" y="6350000"/>
                  </a:lnTo>
                  <a:lnTo>
                    <a:pt x="0" y="6350000"/>
                  </a:lnTo>
                  <a:lnTo>
                    <a:pt x="0" y="0"/>
                  </a:lnTo>
                  <a:close/>
                </a:path>
              </a:pathLst>
            </a:custGeom>
            <a:blipFill>
              <a:blip r:embed="rId2"/>
              <a:stretch>
                <a:fillRect l="0" t="0" r="0" b="0"/>
              </a:stretch>
            </a:blipFill>
          </p:spPr>
        </p:sp>
      </p:grpSp>
      <p:sp>
        <p:nvSpPr>
          <p:cNvPr name="TextBox 10" id="10"/>
          <p:cNvSpPr txBox="true"/>
          <p:nvPr/>
        </p:nvSpPr>
        <p:spPr>
          <a:xfrm rot="0">
            <a:off x="1028700" y="6439216"/>
            <a:ext cx="16201328" cy="1953895"/>
          </a:xfrm>
          <a:prstGeom prst="rect">
            <a:avLst/>
          </a:prstGeom>
        </p:spPr>
        <p:txBody>
          <a:bodyPr anchor="t" rtlCol="false" tIns="0" lIns="0" bIns="0" rIns="0">
            <a:spAutoFit/>
          </a:bodyPr>
          <a:lstStyle/>
          <a:p>
            <a:pPr algn="l">
              <a:lnSpc>
                <a:spcPts val="3079"/>
              </a:lnSpc>
              <a:spcBef>
                <a:spcPct val="0"/>
              </a:spcBef>
            </a:pPr>
            <a:r>
              <a:rPr lang="en-US" sz="2199">
                <a:solidFill>
                  <a:srgbClr val="001E3D"/>
                </a:solidFill>
                <a:latin typeface="Poppins"/>
                <a:ea typeface="Poppins"/>
                <a:cs typeface="Poppins"/>
                <a:sym typeface="Poppins"/>
              </a:rPr>
              <a:t>As an orphaned Black boy growing up in America in the early 1900s, Paul R. Williams became obsessed by the concept of "home." He not only dreamed of building his own home, he turned his dreams into drawings. Defying the odds and breaking down the wall of racism, Williams was able to curve around the obstacles in his way to become a world-renowned architect. He designed homes for the biggest celebrities of the day, such as Frank Sinatra and Lucille Ball, and created a number of buildings in Los Angeles that are now considered landmarks.</a:t>
            </a:r>
          </a:p>
        </p:txBody>
      </p:sp>
      <p:grpSp>
        <p:nvGrpSpPr>
          <p:cNvPr name="Group 11" id="11"/>
          <p:cNvGrpSpPr/>
          <p:nvPr/>
        </p:nvGrpSpPr>
        <p:grpSpPr>
          <a:xfrm rot="0">
            <a:off x="1028700" y="4226633"/>
            <a:ext cx="9880766" cy="1573530"/>
            <a:chOff x="0" y="0"/>
            <a:chExt cx="13174355" cy="2098040"/>
          </a:xfrm>
        </p:grpSpPr>
        <p:sp>
          <p:nvSpPr>
            <p:cNvPr name="TextBox 12" id="12"/>
            <p:cNvSpPr txBox="true"/>
            <p:nvPr/>
          </p:nvSpPr>
          <p:spPr>
            <a:xfrm rot="0">
              <a:off x="0" y="-85725"/>
              <a:ext cx="4329493" cy="2183765"/>
            </a:xfrm>
            <a:prstGeom prst="rect">
              <a:avLst/>
            </a:prstGeom>
          </p:spPr>
          <p:txBody>
            <a:bodyPr anchor="t" rtlCol="false" tIns="0" lIns="0" bIns="0" rIns="0">
              <a:spAutoFit/>
            </a:bodyPr>
            <a:lstStyle/>
            <a:p>
              <a:pPr algn="l">
                <a:lnSpc>
                  <a:spcPts val="6719"/>
                </a:lnSpc>
              </a:pPr>
              <a:r>
                <a:rPr lang="en-US" sz="4800" spc="432">
                  <a:solidFill>
                    <a:srgbClr val="DC1877"/>
                  </a:solidFill>
                  <a:latin typeface="Arsenal"/>
                  <a:ea typeface="Arsenal"/>
                  <a:cs typeface="Arsenal"/>
                  <a:sym typeface="Arsenal"/>
                </a:rPr>
                <a:t>Author:</a:t>
              </a:r>
            </a:p>
            <a:p>
              <a:pPr algn="l">
                <a:lnSpc>
                  <a:spcPts val="6719"/>
                </a:lnSpc>
              </a:pPr>
              <a:r>
                <a:rPr lang="en-US" sz="4800" spc="432">
                  <a:solidFill>
                    <a:srgbClr val="DC1877"/>
                  </a:solidFill>
                  <a:latin typeface="Arsenal"/>
                  <a:ea typeface="Arsenal"/>
                  <a:cs typeface="Arsenal"/>
                  <a:sym typeface="Arsenal"/>
                </a:rPr>
                <a:t>Illustrator:</a:t>
              </a:r>
            </a:p>
          </p:txBody>
        </p:sp>
        <p:sp>
          <p:nvSpPr>
            <p:cNvPr name="TextBox 13" id="13"/>
            <p:cNvSpPr txBox="true"/>
            <p:nvPr/>
          </p:nvSpPr>
          <p:spPr>
            <a:xfrm rot="0">
              <a:off x="4467500" y="-85725"/>
              <a:ext cx="8706854" cy="2183765"/>
            </a:xfrm>
            <a:prstGeom prst="rect">
              <a:avLst/>
            </a:prstGeom>
          </p:spPr>
          <p:txBody>
            <a:bodyPr anchor="t" rtlCol="false" tIns="0" lIns="0" bIns="0" rIns="0">
              <a:spAutoFit/>
            </a:bodyPr>
            <a:lstStyle/>
            <a:p>
              <a:pPr algn="l">
                <a:lnSpc>
                  <a:spcPts val="6719"/>
                </a:lnSpc>
              </a:pPr>
              <a:r>
                <a:rPr lang="en-US" sz="4800" spc="432">
                  <a:solidFill>
                    <a:srgbClr val="001E3D"/>
                  </a:solidFill>
                  <a:latin typeface="Arsenal"/>
                  <a:ea typeface="Arsenal"/>
                  <a:cs typeface="Arsenal"/>
                  <a:sym typeface="Arsenal"/>
                </a:rPr>
                <a:t>Andrea J. Loney</a:t>
              </a:r>
            </a:p>
            <a:p>
              <a:pPr algn="l">
                <a:lnSpc>
                  <a:spcPts val="6719"/>
                </a:lnSpc>
              </a:pPr>
              <a:r>
                <a:rPr lang="en-US" sz="4800" spc="432">
                  <a:solidFill>
                    <a:srgbClr val="001E3D"/>
                  </a:solidFill>
                  <a:latin typeface="Arsenal"/>
                  <a:ea typeface="Arsenal"/>
                  <a:cs typeface="Arsenal"/>
                  <a:sym typeface="Arsenal"/>
                </a:rPr>
                <a:t>Keith Mallett</a:t>
              </a:r>
            </a:p>
          </p:txBody>
        </p:sp>
      </p:grpSp>
      <p:sp>
        <p:nvSpPr>
          <p:cNvPr name="TextBox 14" id="14"/>
          <p:cNvSpPr txBox="true"/>
          <p:nvPr/>
        </p:nvSpPr>
        <p:spPr>
          <a:xfrm rot="0">
            <a:off x="6227772" y="8804382"/>
            <a:ext cx="5832455" cy="1099820"/>
          </a:xfrm>
          <a:prstGeom prst="rect">
            <a:avLst/>
          </a:prstGeom>
        </p:spPr>
        <p:txBody>
          <a:bodyPr anchor="t" rtlCol="false" tIns="0" lIns="0" bIns="0" rIns="0">
            <a:spAutoFit/>
          </a:bodyPr>
          <a:lstStyle/>
          <a:p>
            <a:pPr algn="l">
              <a:lnSpc>
                <a:spcPts val="4479"/>
              </a:lnSpc>
            </a:pPr>
            <a:r>
              <a:rPr lang="en-US" sz="3199" spc="287">
                <a:solidFill>
                  <a:srgbClr val="DC1877"/>
                </a:solidFill>
                <a:latin typeface="Arsenal"/>
                <a:ea typeface="Arsenal"/>
                <a:cs typeface="Arsenal"/>
                <a:sym typeface="Arsenal"/>
              </a:rPr>
              <a:t>picture book nonfiction | 48p</a:t>
            </a:r>
          </a:p>
          <a:p>
            <a:pPr algn="l">
              <a:lnSpc>
                <a:spcPts val="4479"/>
              </a:lnSpc>
            </a:pPr>
            <a:r>
              <a:rPr lang="en-US" sz="3199" spc="287">
                <a:solidFill>
                  <a:srgbClr val="DC1877"/>
                </a:solidFill>
                <a:latin typeface="Arsenal"/>
                <a:ea typeface="Arsenal"/>
                <a:cs typeface="Arsenal"/>
                <a:sym typeface="Arsenal"/>
              </a:rPr>
              <a:t>AR: none as of 9/2024</a:t>
            </a:r>
          </a:p>
        </p:txBody>
      </p:sp>
      <p:sp>
        <p:nvSpPr>
          <p:cNvPr name="Freeform 15" id="15"/>
          <p:cNvSpPr/>
          <p:nvPr/>
        </p:nvSpPr>
        <p:spPr>
          <a:xfrm flipH="true" flipV="false" rot="0">
            <a:off x="0" y="5715"/>
            <a:ext cx="3101843" cy="1358902"/>
          </a:xfrm>
          <a:custGeom>
            <a:avLst/>
            <a:gdLst/>
            <a:ahLst/>
            <a:cxnLst/>
            <a:rect r="r" b="b" t="t" l="l"/>
            <a:pathLst>
              <a:path h="1358902" w="3101843">
                <a:moveTo>
                  <a:pt x="3101843" y="0"/>
                </a:moveTo>
                <a:lnTo>
                  <a:pt x="0" y="0"/>
                </a:lnTo>
                <a:lnTo>
                  <a:pt x="0" y="1358902"/>
                </a:lnTo>
                <a:lnTo>
                  <a:pt x="3101843" y="1358902"/>
                </a:lnTo>
                <a:lnTo>
                  <a:pt x="3101843"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6" id="16"/>
          <p:cNvSpPr/>
          <p:nvPr/>
        </p:nvSpPr>
        <p:spPr>
          <a:xfrm flipH="false" flipV="true" rot="0">
            <a:off x="14951611" y="8861532"/>
            <a:ext cx="3336389" cy="1461656"/>
          </a:xfrm>
          <a:custGeom>
            <a:avLst/>
            <a:gdLst/>
            <a:ahLst/>
            <a:cxnLst/>
            <a:rect r="r" b="b" t="t" l="l"/>
            <a:pathLst>
              <a:path h="1461656" w="3336389">
                <a:moveTo>
                  <a:pt x="0" y="1461656"/>
                </a:moveTo>
                <a:lnTo>
                  <a:pt x="3336389" y="1461656"/>
                </a:lnTo>
                <a:lnTo>
                  <a:pt x="3336389" y="0"/>
                </a:lnTo>
                <a:lnTo>
                  <a:pt x="0" y="0"/>
                </a:lnTo>
                <a:lnTo>
                  <a:pt x="0" y="1461656"/>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CAD5E3"/>
        </a:solidFill>
      </p:bgPr>
    </p:bg>
    <p:spTree>
      <p:nvGrpSpPr>
        <p:cNvPr id="1" name=""/>
        <p:cNvGrpSpPr/>
        <p:nvPr/>
      </p:nvGrpSpPr>
      <p:grpSpPr>
        <a:xfrm>
          <a:off x="0" y="0"/>
          <a:ext cx="0" cy="0"/>
          <a:chOff x="0" y="0"/>
          <a:chExt cx="0" cy="0"/>
        </a:xfrm>
      </p:grpSpPr>
      <p:sp>
        <p:nvSpPr>
          <p:cNvPr name="TextBox 2" id="2"/>
          <p:cNvSpPr txBox="true"/>
          <p:nvPr/>
        </p:nvSpPr>
        <p:spPr>
          <a:xfrm rot="0">
            <a:off x="1028700" y="853841"/>
            <a:ext cx="10809156" cy="1293495"/>
          </a:xfrm>
          <a:prstGeom prst="rect">
            <a:avLst/>
          </a:prstGeom>
        </p:spPr>
        <p:txBody>
          <a:bodyPr anchor="t" rtlCol="false" tIns="0" lIns="0" bIns="0" rIns="0">
            <a:spAutoFit/>
          </a:bodyPr>
          <a:lstStyle/>
          <a:p>
            <a:pPr algn="l">
              <a:lnSpc>
                <a:spcPts val="10080"/>
              </a:lnSpc>
            </a:pPr>
            <a:r>
              <a:rPr lang="en-US" sz="7200">
                <a:solidFill>
                  <a:srgbClr val="001E3D"/>
                </a:solidFill>
                <a:latin typeface="Poppins"/>
                <a:ea typeface="Poppins"/>
                <a:cs typeface="Poppins"/>
                <a:sym typeface="Poppins"/>
              </a:rPr>
              <a:t>ENDLESSLY EVER AFTER</a:t>
            </a:r>
          </a:p>
        </p:txBody>
      </p:sp>
      <p:sp>
        <p:nvSpPr>
          <p:cNvPr name="TextBox 3" id="3"/>
          <p:cNvSpPr txBox="true"/>
          <p:nvPr/>
        </p:nvSpPr>
        <p:spPr>
          <a:xfrm rot="0">
            <a:off x="1028700" y="5459316"/>
            <a:ext cx="16230600" cy="2620645"/>
          </a:xfrm>
          <a:prstGeom prst="rect">
            <a:avLst/>
          </a:prstGeom>
        </p:spPr>
        <p:txBody>
          <a:bodyPr anchor="t" rtlCol="false" tIns="0" lIns="0" bIns="0" rIns="0">
            <a:spAutoFit/>
          </a:bodyPr>
          <a:lstStyle/>
          <a:p>
            <a:pPr algn="l">
              <a:lnSpc>
                <a:spcPts val="3079"/>
              </a:lnSpc>
            </a:pPr>
            <a:r>
              <a:rPr lang="en-US" sz="2199">
                <a:solidFill>
                  <a:srgbClr val="001E3D"/>
                </a:solidFill>
                <a:latin typeface="Poppins"/>
                <a:ea typeface="Poppins"/>
                <a:cs typeface="Poppins"/>
                <a:sym typeface="Poppins"/>
              </a:rPr>
              <a:t>Grab your basket and your coat. Put on some walking shoes.</a:t>
            </a:r>
          </a:p>
          <a:p>
            <a:pPr algn="l">
              <a:lnSpc>
                <a:spcPts val="3079"/>
              </a:lnSpc>
            </a:pPr>
            <a:r>
              <a:rPr lang="en-US" sz="2199">
                <a:solidFill>
                  <a:srgbClr val="001E3D"/>
                </a:solidFill>
                <a:latin typeface="Poppins"/>
                <a:ea typeface="Poppins"/>
                <a:cs typeface="Poppins"/>
                <a:sym typeface="Poppins"/>
              </a:rPr>
              <a:t>Turn the page and begin: Which story will you choose?</a:t>
            </a:r>
          </a:p>
          <a:p>
            <a:pPr algn="l">
              <a:lnSpc>
                <a:spcPts val="2199"/>
              </a:lnSpc>
            </a:pPr>
          </a:p>
          <a:p>
            <a:pPr algn="l">
              <a:lnSpc>
                <a:spcPts val="3079"/>
              </a:lnSpc>
              <a:spcBef>
                <a:spcPct val="0"/>
              </a:spcBef>
            </a:pPr>
            <a:r>
              <a:rPr lang="en-US" sz="2199">
                <a:solidFill>
                  <a:srgbClr val="001E3D"/>
                </a:solidFill>
                <a:latin typeface="Poppins"/>
                <a:ea typeface="Poppins"/>
                <a:cs typeface="Poppins"/>
                <a:sym typeface="Poppins"/>
              </a:rPr>
              <a:t>Award-winning creators Laurel Snyder and Dan Santat transform a crowd of classic tales into an ever-changing, fascinating, laugh-out-loud choose-your-path picture book, in which you may find a sleeping maiden, waste away in a sticky licorice cage, discover the gold at the end of a wild goose chase, or maybe (just maybe) save yourself—and the day!</a:t>
            </a:r>
          </a:p>
        </p:txBody>
      </p:sp>
      <p:grpSp>
        <p:nvGrpSpPr>
          <p:cNvPr name="Group 4" id="4"/>
          <p:cNvGrpSpPr/>
          <p:nvPr/>
        </p:nvGrpSpPr>
        <p:grpSpPr>
          <a:xfrm rot="0">
            <a:off x="1028700" y="3045136"/>
            <a:ext cx="9880766" cy="1573530"/>
            <a:chOff x="0" y="0"/>
            <a:chExt cx="13174355" cy="2098040"/>
          </a:xfrm>
        </p:grpSpPr>
        <p:sp>
          <p:nvSpPr>
            <p:cNvPr name="TextBox 5" id="5"/>
            <p:cNvSpPr txBox="true"/>
            <p:nvPr/>
          </p:nvSpPr>
          <p:spPr>
            <a:xfrm rot="0">
              <a:off x="0" y="-85725"/>
              <a:ext cx="4329493" cy="2183765"/>
            </a:xfrm>
            <a:prstGeom prst="rect">
              <a:avLst/>
            </a:prstGeom>
          </p:spPr>
          <p:txBody>
            <a:bodyPr anchor="t" rtlCol="false" tIns="0" lIns="0" bIns="0" rIns="0">
              <a:spAutoFit/>
            </a:bodyPr>
            <a:lstStyle/>
            <a:p>
              <a:pPr algn="l">
                <a:lnSpc>
                  <a:spcPts val="6719"/>
                </a:lnSpc>
              </a:pPr>
              <a:r>
                <a:rPr lang="en-US" sz="4800" spc="432">
                  <a:solidFill>
                    <a:srgbClr val="DC1877"/>
                  </a:solidFill>
                  <a:latin typeface="Arsenal"/>
                  <a:ea typeface="Arsenal"/>
                  <a:cs typeface="Arsenal"/>
                  <a:sym typeface="Arsenal"/>
                </a:rPr>
                <a:t>Author:</a:t>
              </a:r>
            </a:p>
            <a:p>
              <a:pPr algn="l">
                <a:lnSpc>
                  <a:spcPts val="6719"/>
                </a:lnSpc>
              </a:pPr>
              <a:r>
                <a:rPr lang="en-US" sz="4800" spc="432">
                  <a:solidFill>
                    <a:srgbClr val="DC1877"/>
                  </a:solidFill>
                  <a:latin typeface="Arsenal"/>
                  <a:ea typeface="Arsenal"/>
                  <a:cs typeface="Arsenal"/>
                  <a:sym typeface="Arsenal"/>
                </a:rPr>
                <a:t>Illustrator:</a:t>
              </a:r>
            </a:p>
          </p:txBody>
        </p:sp>
        <p:sp>
          <p:nvSpPr>
            <p:cNvPr name="TextBox 6" id="6"/>
            <p:cNvSpPr txBox="true"/>
            <p:nvPr/>
          </p:nvSpPr>
          <p:spPr>
            <a:xfrm rot="0">
              <a:off x="4467500" y="-85725"/>
              <a:ext cx="8706854" cy="2183765"/>
            </a:xfrm>
            <a:prstGeom prst="rect">
              <a:avLst/>
            </a:prstGeom>
          </p:spPr>
          <p:txBody>
            <a:bodyPr anchor="t" rtlCol="false" tIns="0" lIns="0" bIns="0" rIns="0">
              <a:spAutoFit/>
            </a:bodyPr>
            <a:lstStyle/>
            <a:p>
              <a:pPr algn="l">
                <a:lnSpc>
                  <a:spcPts val="6719"/>
                </a:lnSpc>
              </a:pPr>
              <a:r>
                <a:rPr lang="en-US" sz="4800" spc="432">
                  <a:solidFill>
                    <a:srgbClr val="001E3D"/>
                  </a:solidFill>
                  <a:latin typeface="Arsenal"/>
                  <a:ea typeface="Arsenal"/>
                  <a:cs typeface="Arsenal"/>
                  <a:sym typeface="Arsenal"/>
                </a:rPr>
                <a:t>Laurel Snyder</a:t>
              </a:r>
            </a:p>
            <a:p>
              <a:pPr algn="l">
                <a:lnSpc>
                  <a:spcPts val="6719"/>
                </a:lnSpc>
              </a:pPr>
              <a:r>
                <a:rPr lang="en-US" sz="4800" spc="432">
                  <a:solidFill>
                    <a:srgbClr val="001E3D"/>
                  </a:solidFill>
                  <a:latin typeface="Arsenal"/>
                  <a:ea typeface="Arsenal"/>
                  <a:cs typeface="Arsenal"/>
                  <a:sym typeface="Arsenal"/>
                </a:rPr>
                <a:t>Dan Santat</a:t>
              </a:r>
            </a:p>
          </p:txBody>
        </p:sp>
      </p:grpSp>
      <p:grpSp>
        <p:nvGrpSpPr>
          <p:cNvPr name="Group 7" id="7"/>
          <p:cNvGrpSpPr/>
          <p:nvPr/>
        </p:nvGrpSpPr>
        <p:grpSpPr>
          <a:xfrm rot="0">
            <a:off x="13315950" y="1053866"/>
            <a:ext cx="3943350" cy="4999245"/>
            <a:chOff x="0" y="0"/>
            <a:chExt cx="5257800" cy="6665660"/>
          </a:xfrm>
        </p:grpSpPr>
        <p:grpSp>
          <p:nvGrpSpPr>
            <p:cNvPr name="Group 8" id="8"/>
            <p:cNvGrpSpPr/>
            <p:nvPr/>
          </p:nvGrpSpPr>
          <p:grpSpPr>
            <a:xfrm rot="0">
              <a:off x="317500" y="0"/>
              <a:ext cx="4940300" cy="6348160"/>
              <a:chOff x="0" y="0"/>
              <a:chExt cx="975862" cy="1253958"/>
            </a:xfrm>
          </p:grpSpPr>
          <p:sp>
            <p:nvSpPr>
              <p:cNvPr name="Freeform 9" id="9"/>
              <p:cNvSpPr/>
              <p:nvPr/>
            </p:nvSpPr>
            <p:spPr>
              <a:xfrm flipH="false" flipV="false" rot="0">
                <a:off x="0" y="0"/>
                <a:ext cx="975862" cy="1253958"/>
              </a:xfrm>
              <a:custGeom>
                <a:avLst/>
                <a:gdLst/>
                <a:ahLst/>
                <a:cxnLst/>
                <a:rect r="r" b="b" t="t" l="l"/>
                <a:pathLst>
                  <a:path h="1253958" w="975862">
                    <a:moveTo>
                      <a:pt x="0" y="0"/>
                    </a:moveTo>
                    <a:lnTo>
                      <a:pt x="975862" y="0"/>
                    </a:lnTo>
                    <a:lnTo>
                      <a:pt x="975862" y="1253958"/>
                    </a:lnTo>
                    <a:lnTo>
                      <a:pt x="0" y="1253958"/>
                    </a:lnTo>
                    <a:close/>
                  </a:path>
                </a:pathLst>
              </a:custGeom>
              <a:solidFill>
                <a:srgbClr val="DBEC5B"/>
              </a:solidFill>
            </p:spPr>
          </p:sp>
          <p:sp>
            <p:nvSpPr>
              <p:cNvPr name="TextBox 10" id="10"/>
              <p:cNvSpPr txBox="true"/>
              <p:nvPr/>
            </p:nvSpPr>
            <p:spPr>
              <a:xfrm>
                <a:off x="0" y="-38100"/>
                <a:ext cx="975862" cy="1292058"/>
              </a:xfrm>
              <a:prstGeom prst="rect">
                <a:avLst/>
              </a:prstGeom>
            </p:spPr>
            <p:txBody>
              <a:bodyPr anchor="ctr" rtlCol="false" tIns="50800" lIns="50800" bIns="50800" rIns="50800"/>
              <a:lstStyle/>
              <a:p>
                <a:pPr algn="ctr">
                  <a:lnSpc>
                    <a:spcPts val="2659"/>
                  </a:lnSpc>
                  <a:spcBef>
                    <a:spcPct val="0"/>
                  </a:spcBef>
                </a:pPr>
              </a:p>
            </p:txBody>
          </p:sp>
        </p:grpSp>
        <p:sp>
          <p:nvSpPr>
            <p:cNvPr name="Freeform 11" id="11"/>
            <p:cNvSpPr/>
            <p:nvPr/>
          </p:nvSpPr>
          <p:spPr>
            <a:xfrm flipH="false" flipV="false" rot="0">
              <a:off x="0" y="315660"/>
              <a:ext cx="4940300" cy="6350000"/>
            </a:xfrm>
            <a:custGeom>
              <a:avLst/>
              <a:gdLst/>
              <a:ahLst/>
              <a:cxnLst/>
              <a:rect r="r" b="b" t="t" l="l"/>
              <a:pathLst>
                <a:path h="6350000" w="4940300">
                  <a:moveTo>
                    <a:pt x="0" y="0"/>
                  </a:moveTo>
                  <a:lnTo>
                    <a:pt x="4940300" y="0"/>
                  </a:lnTo>
                  <a:lnTo>
                    <a:pt x="4940300" y="6350000"/>
                  </a:lnTo>
                  <a:lnTo>
                    <a:pt x="0" y="6350000"/>
                  </a:lnTo>
                  <a:lnTo>
                    <a:pt x="0" y="0"/>
                  </a:lnTo>
                  <a:close/>
                </a:path>
              </a:pathLst>
            </a:custGeom>
            <a:blipFill>
              <a:blip r:embed="rId2"/>
              <a:stretch>
                <a:fillRect l="0" t="0" r="0" b="0"/>
              </a:stretch>
            </a:blipFill>
          </p:spPr>
        </p:sp>
      </p:grpSp>
      <p:sp>
        <p:nvSpPr>
          <p:cNvPr name="TextBox 12" id="12"/>
          <p:cNvSpPr txBox="true"/>
          <p:nvPr/>
        </p:nvSpPr>
        <p:spPr>
          <a:xfrm rot="0">
            <a:off x="6227772" y="8492540"/>
            <a:ext cx="5832455" cy="1099820"/>
          </a:xfrm>
          <a:prstGeom prst="rect">
            <a:avLst/>
          </a:prstGeom>
        </p:spPr>
        <p:txBody>
          <a:bodyPr anchor="t" rtlCol="false" tIns="0" lIns="0" bIns="0" rIns="0">
            <a:spAutoFit/>
          </a:bodyPr>
          <a:lstStyle/>
          <a:p>
            <a:pPr algn="l">
              <a:lnSpc>
                <a:spcPts val="4479"/>
              </a:lnSpc>
            </a:pPr>
            <a:r>
              <a:rPr lang="en-US" sz="3199" spc="287">
                <a:solidFill>
                  <a:srgbClr val="DC1877"/>
                </a:solidFill>
                <a:latin typeface="Arsenal"/>
                <a:ea typeface="Arsenal"/>
                <a:cs typeface="Arsenal"/>
                <a:sym typeface="Arsenal"/>
              </a:rPr>
              <a:t>picture book fiction | 92p</a:t>
            </a:r>
          </a:p>
          <a:p>
            <a:pPr algn="l">
              <a:lnSpc>
                <a:spcPts val="4479"/>
              </a:lnSpc>
            </a:pPr>
            <a:r>
              <a:rPr lang="en-US" sz="3199" spc="287">
                <a:solidFill>
                  <a:srgbClr val="DC1877"/>
                </a:solidFill>
                <a:latin typeface="Arsenal"/>
                <a:ea typeface="Arsenal"/>
                <a:cs typeface="Arsenal"/>
                <a:sym typeface="Arsenal"/>
              </a:rPr>
              <a:t>AR: none as of 9/2024 </a:t>
            </a:r>
          </a:p>
        </p:txBody>
      </p:sp>
      <p:sp>
        <p:nvSpPr>
          <p:cNvPr name="Freeform 13" id="13"/>
          <p:cNvSpPr/>
          <p:nvPr/>
        </p:nvSpPr>
        <p:spPr>
          <a:xfrm flipH="true" flipV="false" rot="0">
            <a:off x="0" y="5715"/>
            <a:ext cx="3101843" cy="1358902"/>
          </a:xfrm>
          <a:custGeom>
            <a:avLst/>
            <a:gdLst/>
            <a:ahLst/>
            <a:cxnLst/>
            <a:rect r="r" b="b" t="t" l="l"/>
            <a:pathLst>
              <a:path h="1358902" w="3101843">
                <a:moveTo>
                  <a:pt x="3101843" y="0"/>
                </a:moveTo>
                <a:lnTo>
                  <a:pt x="0" y="0"/>
                </a:lnTo>
                <a:lnTo>
                  <a:pt x="0" y="1358902"/>
                </a:lnTo>
                <a:lnTo>
                  <a:pt x="3101843" y="1358902"/>
                </a:lnTo>
                <a:lnTo>
                  <a:pt x="3101843"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4" id="14"/>
          <p:cNvSpPr/>
          <p:nvPr/>
        </p:nvSpPr>
        <p:spPr>
          <a:xfrm flipH="false" flipV="true" rot="0">
            <a:off x="14951611" y="8861532"/>
            <a:ext cx="3336389" cy="1461656"/>
          </a:xfrm>
          <a:custGeom>
            <a:avLst/>
            <a:gdLst/>
            <a:ahLst/>
            <a:cxnLst/>
            <a:rect r="r" b="b" t="t" l="l"/>
            <a:pathLst>
              <a:path h="1461656" w="3336389">
                <a:moveTo>
                  <a:pt x="0" y="1461656"/>
                </a:moveTo>
                <a:lnTo>
                  <a:pt x="3336389" y="1461656"/>
                </a:lnTo>
                <a:lnTo>
                  <a:pt x="3336389" y="0"/>
                </a:lnTo>
                <a:lnTo>
                  <a:pt x="0" y="0"/>
                </a:lnTo>
                <a:lnTo>
                  <a:pt x="0" y="1461656"/>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CAD5E3"/>
        </a:solidFill>
      </p:bgPr>
    </p:bg>
    <p:spTree>
      <p:nvGrpSpPr>
        <p:cNvPr id="1" name=""/>
        <p:cNvGrpSpPr/>
        <p:nvPr/>
      </p:nvGrpSpPr>
      <p:grpSpPr>
        <a:xfrm>
          <a:off x="0" y="0"/>
          <a:ext cx="0" cy="0"/>
          <a:chOff x="0" y="0"/>
          <a:chExt cx="0" cy="0"/>
        </a:xfrm>
      </p:grpSpPr>
      <p:sp>
        <p:nvSpPr>
          <p:cNvPr name="TextBox 2" id="2"/>
          <p:cNvSpPr txBox="true"/>
          <p:nvPr/>
        </p:nvSpPr>
        <p:spPr>
          <a:xfrm rot="0">
            <a:off x="1028700" y="828675"/>
            <a:ext cx="11229975" cy="2569845"/>
          </a:xfrm>
          <a:prstGeom prst="rect">
            <a:avLst/>
          </a:prstGeom>
        </p:spPr>
        <p:txBody>
          <a:bodyPr anchor="t" rtlCol="false" tIns="0" lIns="0" bIns="0" rIns="0">
            <a:spAutoFit/>
          </a:bodyPr>
          <a:lstStyle/>
          <a:p>
            <a:pPr algn="l">
              <a:lnSpc>
                <a:spcPts val="10080"/>
              </a:lnSpc>
            </a:pPr>
            <a:r>
              <a:rPr lang="en-US" sz="7200">
                <a:solidFill>
                  <a:srgbClr val="001E3D"/>
                </a:solidFill>
                <a:latin typeface="Poppins"/>
                <a:ea typeface="Poppins"/>
                <a:cs typeface="Poppins"/>
                <a:sym typeface="Poppins"/>
              </a:rPr>
              <a:t>THE GARDENER OF ALCATRAZ</a:t>
            </a:r>
          </a:p>
        </p:txBody>
      </p:sp>
      <p:sp>
        <p:nvSpPr>
          <p:cNvPr name="TextBox 3" id="3"/>
          <p:cNvSpPr txBox="true"/>
          <p:nvPr/>
        </p:nvSpPr>
        <p:spPr>
          <a:xfrm rot="0">
            <a:off x="1028700" y="5987069"/>
            <a:ext cx="16230600" cy="2230120"/>
          </a:xfrm>
          <a:prstGeom prst="rect">
            <a:avLst/>
          </a:prstGeom>
        </p:spPr>
        <p:txBody>
          <a:bodyPr anchor="t" rtlCol="false" tIns="0" lIns="0" bIns="0" rIns="0">
            <a:spAutoFit/>
          </a:bodyPr>
          <a:lstStyle/>
          <a:p>
            <a:pPr algn="l">
              <a:lnSpc>
                <a:spcPts val="3079"/>
              </a:lnSpc>
            </a:pPr>
            <a:r>
              <a:rPr lang="en-US" sz="2199">
                <a:solidFill>
                  <a:srgbClr val="001E3D"/>
                </a:solidFill>
                <a:latin typeface="Poppins"/>
                <a:ea typeface="Poppins"/>
                <a:cs typeface="Poppins"/>
                <a:sym typeface="Poppins"/>
              </a:rPr>
              <a:t>When Elliott Michener was locked away in Alcatraz for counterfeiting, he was determined to defy the odds and bust out. But when he got a job tending the prison garden, a funny thing happened. He found new interests and skills--and a sense of dignity and fulfillment. Elliott transformed Alcatraz Island, and the island transformed him.</a:t>
            </a:r>
          </a:p>
          <a:p>
            <a:pPr algn="l">
              <a:lnSpc>
                <a:spcPts val="2199"/>
              </a:lnSpc>
            </a:pPr>
          </a:p>
          <a:p>
            <a:pPr algn="l">
              <a:lnSpc>
                <a:spcPts val="3079"/>
              </a:lnSpc>
              <a:spcBef>
                <a:spcPct val="0"/>
              </a:spcBef>
            </a:pPr>
            <a:r>
              <a:rPr lang="en-US" sz="2199">
                <a:solidFill>
                  <a:srgbClr val="001E3D"/>
                </a:solidFill>
                <a:latin typeface="Poppins"/>
                <a:ea typeface="Poppins"/>
                <a:cs typeface="Poppins"/>
                <a:sym typeface="Poppins"/>
              </a:rPr>
              <a:t>Told with empathy and a storyteller's flair, Elliott's story is funny, touching, and unexpectedly relevant. Back matter about the history of Alcatraz and the US prison system today invites meaningful discussion.</a:t>
            </a:r>
          </a:p>
        </p:txBody>
      </p:sp>
      <p:grpSp>
        <p:nvGrpSpPr>
          <p:cNvPr name="Group 4" id="4"/>
          <p:cNvGrpSpPr/>
          <p:nvPr/>
        </p:nvGrpSpPr>
        <p:grpSpPr>
          <a:xfrm rot="0">
            <a:off x="1028700" y="3934605"/>
            <a:ext cx="9761881" cy="1573530"/>
            <a:chOff x="0" y="0"/>
            <a:chExt cx="13015842" cy="2098040"/>
          </a:xfrm>
        </p:grpSpPr>
        <p:sp>
          <p:nvSpPr>
            <p:cNvPr name="TextBox 5" id="5"/>
            <p:cNvSpPr txBox="true"/>
            <p:nvPr/>
          </p:nvSpPr>
          <p:spPr>
            <a:xfrm rot="0">
              <a:off x="0" y="-85725"/>
              <a:ext cx="4277401" cy="2183765"/>
            </a:xfrm>
            <a:prstGeom prst="rect">
              <a:avLst/>
            </a:prstGeom>
          </p:spPr>
          <p:txBody>
            <a:bodyPr anchor="t" rtlCol="false" tIns="0" lIns="0" bIns="0" rIns="0">
              <a:spAutoFit/>
            </a:bodyPr>
            <a:lstStyle/>
            <a:p>
              <a:pPr algn="l">
                <a:lnSpc>
                  <a:spcPts val="6719"/>
                </a:lnSpc>
              </a:pPr>
              <a:r>
                <a:rPr lang="en-US" sz="4800" spc="432">
                  <a:solidFill>
                    <a:srgbClr val="DC1877"/>
                  </a:solidFill>
                  <a:latin typeface="Arsenal"/>
                  <a:ea typeface="Arsenal"/>
                  <a:cs typeface="Arsenal"/>
                  <a:sym typeface="Arsenal"/>
                </a:rPr>
                <a:t>Author:</a:t>
              </a:r>
            </a:p>
            <a:p>
              <a:pPr algn="l">
                <a:lnSpc>
                  <a:spcPts val="6719"/>
                </a:lnSpc>
              </a:pPr>
              <a:r>
                <a:rPr lang="en-US" sz="4800" spc="432">
                  <a:solidFill>
                    <a:srgbClr val="DC1877"/>
                  </a:solidFill>
                  <a:latin typeface="Arsenal"/>
                  <a:ea typeface="Arsenal"/>
                  <a:cs typeface="Arsenal"/>
                  <a:sym typeface="Arsenal"/>
                </a:rPr>
                <a:t>Illustrator:</a:t>
              </a:r>
            </a:p>
          </p:txBody>
        </p:sp>
        <p:sp>
          <p:nvSpPr>
            <p:cNvPr name="TextBox 6" id="6"/>
            <p:cNvSpPr txBox="true"/>
            <p:nvPr/>
          </p:nvSpPr>
          <p:spPr>
            <a:xfrm rot="0">
              <a:off x="4413748" y="-85725"/>
              <a:ext cx="8602094" cy="2183765"/>
            </a:xfrm>
            <a:prstGeom prst="rect">
              <a:avLst/>
            </a:prstGeom>
          </p:spPr>
          <p:txBody>
            <a:bodyPr anchor="t" rtlCol="false" tIns="0" lIns="0" bIns="0" rIns="0">
              <a:spAutoFit/>
            </a:bodyPr>
            <a:lstStyle/>
            <a:p>
              <a:pPr algn="l">
                <a:lnSpc>
                  <a:spcPts val="6719"/>
                </a:lnSpc>
              </a:pPr>
              <a:r>
                <a:rPr lang="en-US" sz="4800" spc="432">
                  <a:solidFill>
                    <a:srgbClr val="001E3D"/>
                  </a:solidFill>
                  <a:latin typeface="Arsenal"/>
                  <a:ea typeface="Arsenal"/>
                  <a:cs typeface="Arsenal"/>
                  <a:sym typeface="Arsenal"/>
                </a:rPr>
                <a:t>Emma Bland Smith</a:t>
              </a:r>
            </a:p>
            <a:p>
              <a:pPr algn="l">
                <a:lnSpc>
                  <a:spcPts val="6719"/>
                </a:lnSpc>
              </a:pPr>
              <a:r>
                <a:rPr lang="en-US" sz="4800" spc="432">
                  <a:solidFill>
                    <a:srgbClr val="001E3D"/>
                  </a:solidFill>
                  <a:latin typeface="Arsenal"/>
                  <a:ea typeface="Arsenal"/>
                  <a:cs typeface="Arsenal"/>
                  <a:sym typeface="Arsenal"/>
                </a:rPr>
                <a:t>Jenn Ely</a:t>
              </a:r>
            </a:p>
          </p:txBody>
        </p:sp>
      </p:grpSp>
      <p:grpSp>
        <p:nvGrpSpPr>
          <p:cNvPr name="Group 7" id="7"/>
          <p:cNvGrpSpPr/>
          <p:nvPr/>
        </p:nvGrpSpPr>
        <p:grpSpPr>
          <a:xfrm rot="0">
            <a:off x="12258675" y="1028700"/>
            <a:ext cx="5000625" cy="3948320"/>
            <a:chOff x="0" y="0"/>
            <a:chExt cx="6667500" cy="5264427"/>
          </a:xfrm>
        </p:grpSpPr>
        <p:grpSp>
          <p:nvGrpSpPr>
            <p:cNvPr name="Group 8" id="8"/>
            <p:cNvGrpSpPr/>
            <p:nvPr/>
          </p:nvGrpSpPr>
          <p:grpSpPr>
            <a:xfrm rot="0">
              <a:off x="317500" y="0"/>
              <a:ext cx="6350000" cy="4946927"/>
              <a:chOff x="0" y="0"/>
              <a:chExt cx="1254321" cy="977171"/>
            </a:xfrm>
          </p:grpSpPr>
          <p:sp>
            <p:nvSpPr>
              <p:cNvPr name="Freeform 9" id="9"/>
              <p:cNvSpPr/>
              <p:nvPr/>
            </p:nvSpPr>
            <p:spPr>
              <a:xfrm flipH="false" flipV="false" rot="0">
                <a:off x="0" y="0"/>
                <a:ext cx="1254321" cy="977171"/>
              </a:xfrm>
              <a:custGeom>
                <a:avLst/>
                <a:gdLst/>
                <a:ahLst/>
                <a:cxnLst/>
                <a:rect r="r" b="b" t="t" l="l"/>
                <a:pathLst>
                  <a:path h="977171" w="1254321">
                    <a:moveTo>
                      <a:pt x="0" y="0"/>
                    </a:moveTo>
                    <a:lnTo>
                      <a:pt x="1254321" y="0"/>
                    </a:lnTo>
                    <a:lnTo>
                      <a:pt x="1254321" y="977171"/>
                    </a:lnTo>
                    <a:lnTo>
                      <a:pt x="0" y="977171"/>
                    </a:lnTo>
                    <a:close/>
                  </a:path>
                </a:pathLst>
              </a:custGeom>
              <a:solidFill>
                <a:srgbClr val="DBEC5B"/>
              </a:solidFill>
            </p:spPr>
          </p:sp>
          <p:sp>
            <p:nvSpPr>
              <p:cNvPr name="TextBox 10" id="10"/>
              <p:cNvSpPr txBox="true"/>
              <p:nvPr/>
            </p:nvSpPr>
            <p:spPr>
              <a:xfrm>
                <a:off x="0" y="-38100"/>
                <a:ext cx="1254321" cy="1015271"/>
              </a:xfrm>
              <a:prstGeom prst="rect">
                <a:avLst/>
              </a:prstGeom>
            </p:spPr>
            <p:txBody>
              <a:bodyPr anchor="ctr" rtlCol="false" tIns="50800" lIns="50800" bIns="50800" rIns="50800"/>
              <a:lstStyle/>
              <a:p>
                <a:pPr algn="ctr">
                  <a:lnSpc>
                    <a:spcPts val="2659"/>
                  </a:lnSpc>
                  <a:spcBef>
                    <a:spcPct val="0"/>
                  </a:spcBef>
                </a:pPr>
              </a:p>
            </p:txBody>
          </p:sp>
        </p:grpSp>
        <p:sp>
          <p:nvSpPr>
            <p:cNvPr name="Freeform 11" id="11"/>
            <p:cNvSpPr/>
            <p:nvPr/>
          </p:nvSpPr>
          <p:spPr>
            <a:xfrm flipH="false" flipV="false" rot="0">
              <a:off x="0" y="315660"/>
              <a:ext cx="6350000" cy="4948767"/>
            </a:xfrm>
            <a:custGeom>
              <a:avLst/>
              <a:gdLst/>
              <a:ahLst/>
              <a:cxnLst/>
              <a:rect r="r" b="b" t="t" l="l"/>
              <a:pathLst>
                <a:path h="4948767" w="6350000">
                  <a:moveTo>
                    <a:pt x="0" y="0"/>
                  </a:moveTo>
                  <a:lnTo>
                    <a:pt x="6350000" y="0"/>
                  </a:lnTo>
                  <a:lnTo>
                    <a:pt x="6350000" y="4948767"/>
                  </a:lnTo>
                  <a:lnTo>
                    <a:pt x="0" y="4948767"/>
                  </a:lnTo>
                  <a:lnTo>
                    <a:pt x="0" y="0"/>
                  </a:lnTo>
                  <a:close/>
                </a:path>
              </a:pathLst>
            </a:custGeom>
            <a:blipFill>
              <a:blip r:embed="rId2"/>
              <a:stretch>
                <a:fillRect l="0" t="0" r="0" b="0"/>
              </a:stretch>
            </a:blipFill>
          </p:spPr>
        </p:sp>
      </p:grpSp>
      <p:sp>
        <p:nvSpPr>
          <p:cNvPr name="TextBox 12" id="12"/>
          <p:cNvSpPr txBox="true"/>
          <p:nvPr/>
        </p:nvSpPr>
        <p:spPr>
          <a:xfrm rot="0">
            <a:off x="6227772" y="8804382"/>
            <a:ext cx="5832455" cy="1099820"/>
          </a:xfrm>
          <a:prstGeom prst="rect">
            <a:avLst/>
          </a:prstGeom>
        </p:spPr>
        <p:txBody>
          <a:bodyPr anchor="t" rtlCol="false" tIns="0" lIns="0" bIns="0" rIns="0">
            <a:spAutoFit/>
          </a:bodyPr>
          <a:lstStyle/>
          <a:p>
            <a:pPr algn="l">
              <a:lnSpc>
                <a:spcPts val="4479"/>
              </a:lnSpc>
            </a:pPr>
            <a:r>
              <a:rPr lang="en-US" sz="3199" spc="287">
                <a:solidFill>
                  <a:srgbClr val="DC1877"/>
                </a:solidFill>
                <a:latin typeface="Arsenal"/>
                <a:ea typeface="Arsenal"/>
                <a:cs typeface="Arsenal"/>
                <a:sym typeface="Arsenal"/>
              </a:rPr>
              <a:t>picture book nonfiction | 40p</a:t>
            </a:r>
          </a:p>
          <a:p>
            <a:pPr algn="l">
              <a:lnSpc>
                <a:spcPts val="4479"/>
              </a:lnSpc>
            </a:pPr>
            <a:r>
              <a:rPr lang="en-US" sz="3199" spc="287">
                <a:solidFill>
                  <a:srgbClr val="DC1877"/>
                </a:solidFill>
                <a:latin typeface="Arsenal"/>
                <a:ea typeface="Arsenal"/>
                <a:cs typeface="Arsenal"/>
                <a:sym typeface="Arsenal"/>
              </a:rPr>
              <a:t>AR: MG | 3.8 | 0.5 pts </a:t>
            </a:r>
          </a:p>
        </p:txBody>
      </p:sp>
      <p:sp>
        <p:nvSpPr>
          <p:cNvPr name="Freeform 13" id="13"/>
          <p:cNvSpPr/>
          <p:nvPr/>
        </p:nvSpPr>
        <p:spPr>
          <a:xfrm flipH="true" flipV="false" rot="0">
            <a:off x="0" y="5715"/>
            <a:ext cx="3101843" cy="1358902"/>
          </a:xfrm>
          <a:custGeom>
            <a:avLst/>
            <a:gdLst/>
            <a:ahLst/>
            <a:cxnLst/>
            <a:rect r="r" b="b" t="t" l="l"/>
            <a:pathLst>
              <a:path h="1358902" w="3101843">
                <a:moveTo>
                  <a:pt x="3101843" y="0"/>
                </a:moveTo>
                <a:lnTo>
                  <a:pt x="0" y="0"/>
                </a:lnTo>
                <a:lnTo>
                  <a:pt x="0" y="1358902"/>
                </a:lnTo>
                <a:lnTo>
                  <a:pt x="3101843" y="1358902"/>
                </a:lnTo>
                <a:lnTo>
                  <a:pt x="3101843"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4" id="14"/>
          <p:cNvSpPr/>
          <p:nvPr/>
        </p:nvSpPr>
        <p:spPr>
          <a:xfrm flipH="false" flipV="true" rot="0">
            <a:off x="14951611" y="8861532"/>
            <a:ext cx="3336389" cy="1461656"/>
          </a:xfrm>
          <a:custGeom>
            <a:avLst/>
            <a:gdLst/>
            <a:ahLst/>
            <a:cxnLst/>
            <a:rect r="r" b="b" t="t" l="l"/>
            <a:pathLst>
              <a:path h="1461656" w="3336389">
                <a:moveTo>
                  <a:pt x="0" y="1461656"/>
                </a:moveTo>
                <a:lnTo>
                  <a:pt x="3336389" y="1461656"/>
                </a:lnTo>
                <a:lnTo>
                  <a:pt x="3336389" y="0"/>
                </a:lnTo>
                <a:lnTo>
                  <a:pt x="0" y="0"/>
                </a:lnTo>
                <a:lnTo>
                  <a:pt x="0" y="1461656"/>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CAD5E3"/>
        </a:solidFill>
      </p:bgPr>
    </p:bg>
    <p:spTree>
      <p:nvGrpSpPr>
        <p:cNvPr id="1" name=""/>
        <p:cNvGrpSpPr/>
        <p:nvPr/>
      </p:nvGrpSpPr>
      <p:grpSpPr>
        <a:xfrm>
          <a:off x="0" y="0"/>
          <a:ext cx="0" cy="0"/>
          <a:chOff x="0" y="0"/>
          <a:chExt cx="0" cy="0"/>
        </a:xfrm>
      </p:grpSpPr>
      <p:sp>
        <p:nvSpPr>
          <p:cNvPr name="TextBox 2" id="2"/>
          <p:cNvSpPr txBox="true"/>
          <p:nvPr/>
        </p:nvSpPr>
        <p:spPr>
          <a:xfrm rot="0">
            <a:off x="1028700" y="828675"/>
            <a:ext cx="10809156" cy="1293495"/>
          </a:xfrm>
          <a:prstGeom prst="rect">
            <a:avLst/>
          </a:prstGeom>
        </p:spPr>
        <p:txBody>
          <a:bodyPr anchor="t" rtlCol="false" tIns="0" lIns="0" bIns="0" rIns="0">
            <a:spAutoFit/>
          </a:bodyPr>
          <a:lstStyle/>
          <a:p>
            <a:pPr algn="l">
              <a:lnSpc>
                <a:spcPts val="10080"/>
              </a:lnSpc>
            </a:pPr>
            <a:r>
              <a:rPr lang="en-US" sz="7200">
                <a:solidFill>
                  <a:srgbClr val="001E3D"/>
                </a:solidFill>
                <a:latin typeface="Poppins"/>
                <a:ea typeface="Poppins"/>
                <a:cs typeface="Poppins"/>
                <a:sym typeface="Poppins"/>
              </a:rPr>
              <a:t>HIDE AND GEEK</a:t>
            </a:r>
          </a:p>
        </p:txBody>
      </p:sp>
      <p:grpSp>
        <p:nvGrpSpPr>
          <p:cNvPr name="Group 3" id="3"/>
          <p:cNvGrpSpPr/>
          <p:nvPr/>
        </p:nvGrpSpPr>
        <p:grpSpPr>
          <a:xfrm rot="0">
            <a:off x="13868400" y="1028700"/>
            <a:ext cx="3390900" cy="4999245"/>
            <a:chOff x="0" y="0"/>
            <a:chExt cx="4521200" cy="6665660"/>
          </a:xfrm>
        </p:grpSpPr>
        <p:grpSp>
          <p:nvGrpSpPr>
            <p:cNvPr name="Group 4" id="4"/>
            <p:cNvGrpSpPr/>
            <p:nvPr/>
          </p:nvGrpSpPr>
          <p:grpSpPr>
            <a:xfrm rot="0">
              <a:off x="317500" y="0"/>
              <a:ext cx="4203700" cy="6348160"/>
              <a:chOff x="0" y="0"/>
              <a:chExt cx="830360" cy="1253958"/>
            </a:xfrm>
          </p:grpSpPr>
          <p:sp>
            <p:nvSpPr>
              <p:cNvPr name="Freeform 5" id="5"/>
              <p:cNvSpPr/>
              <p:nvPr/>
            </p:nvSpPr>
            <p:spPr>
              <a:xfrm flipH="false" flipV="false" rot="0">
                <a:off x="0" y="0"/>
                <a:ext cx="830360" cy="1253958"/>
              </a:xfrm>
              <a:custGeom>
                <a:avLst/>
                <a:gdLst/>
                <a:ahLst/>
                <a:cxnLst/>
                <a:rect r="r" b="b" t="t" l="l"/>
                <a:pathLst>
                  <a:path h="1253958" w="830360">
                    <a:moveTo>
                      <a:pt x="0" y="0"/>
                    </a:moveTo>
                    <a:lnTo>
                      <a:pt x="830360" y="0"/>
                    </a:lnTo>
                    <a:lnTo>
                      <a:pt x="830360" y="1253958"/>
                    </a:lnTo>
                    <a:lnTo>
                      <a:pt x="0" y="1253958"/>
                    </a:lnTo>
                    <a:close/>
                  </a:path>
                </a:pathLst>
              </a:custGeom>
              <a:solidFill>
                <a:srgbClr val="DBEC5B"/>
              </a:solidFill>
            </p:spPr>
          </p:sp>
          <p:sp>
            <p:nvSpPr>
              <p:cNvPr name="TextBox 6" id="6"/>
              <p:cNvSpPr txBox="true"/>
              <p:nvPr/>
            </p:nvSpPr>
            <p:spPr>
              <a:xfrm>
                <a:off x="0" y="-38100"/>
                <a:ext cx="830360" cy="1292058"/>
              </a:xfrm>
              <a:prstGeom prst="rect">
                <a:avLst/>
              </a:prstGeom>
            </p:spPr>
            <p:txBody>
              <a:bodyPr anchor="ctr" rtlCol="false" tIns="50800" lIns="50800" bIns="50800" rIns="50800"/>
              <a:lstStyle/>
              <a:p>
                <a:pPr algn="ctr">
                  <a:lnSpc>
                    <a:spcPts val="2659"/>
                  </a:lnSpc>
                  <a:spcBef>
                    <a:spcPct val="0"/>
                  </a:spcBef>
                </a:pPr>
              </a:p>
            </p:txBody>
          </p:sp>
        </p:grpSp>
        <p:sp>
          <p:nvSpPr>
            <p:cNvPr name="Freeform 7" id="7"/>
            <p:cNvSpPr/>
            <p:nvPr/>
          </p:nvSpPr>
          <p:spPr>
            <a:xfrm flipH="false" flipV="false" rot="0">
              <a:off x="0" y="315660"/>
              <a:ext cx="4203700" cy="6350000"/>
            </a:xfrm>
            <a:custGeom>
              <a:avLst/>
              <a:gdLst/>
              <a:ahLst/>
              <a:cxnLst/>
              <a:rect r="r" b="b" t="t" l="l"/>
              <a:pathLst>
                <a:path h="6350000" w="4203700">
                  <a:moveTo>
                    <a:pt x="0" y="0"/>
                  </a:moveTo>
                  <a:lnTo>
                    <a:pt x="4203700" y="0"/>
                  </a:lnTo>
                  <a:lnTo>
                    <a:pt x="4203700" y="6350000"/>
                  </a:lnTo>
                  <a:lnTo>
                    <a:pt x="0" y="6350000"/>
                  </a:lnTo>
                  <a:lnTo>
                    <a:pt x="0" y="0"/>
                  </a:lnTo>
                  <a:close/>
                </a:path>
              </a:pathLst>
            </a:custGeom>
            <a:blipFill>
              <a:blip r:embed="rId2"/>
              <a:stretch>
                <a:fillRect l="0" t="0" r="0" b="0"/>
              </a:stretch>
            </a:blipFill>
          </p:spPr>
        </p:sp>
      </p:grpSp>
      <p:sp>
        <p:nvSpPr>
          <p:cNvPr name="TextBox 8" id="8"/>
          <p:cNvSpPr txBox="true"/>
          <p:nvPr/>
        </p:nvSpPr>
        <p:spPr>
          <a:xfrm rot="0">
            <a:off x="1028700" y="3882014"/>
            <a:ext cx="12580077" cy="4849495"/>
          </a:xfrm>
          <a:prstGeom prst="rect">
            <a:avLst/>
          </a:prstGeom>
        </p:spPr>
        <p:txBody>
          <a:bodyPr anchor="t" rtlCol="false" tIns="0" lIns="0" bIns="0" rIns="0">
            <a:spAutoFit/>
          </a:bodyPr>
          <a:lstStyle/>
          <a:p>
            <a:pPr algn="l">
              <a:lnSpc>
                <a:spcPts val="3079"/>
              </a:lnSpc>
            </a:pPr>
            <a:r>
              <a:rPr lang="en-US" sz="2199">
                <a:solidFill>
                  <a:srgbClr val="001E3D"/>
                </a:solidFill>
                <a:latin typeface="Poppins"/>
                <a:ea typeface="Poppins"/>
                <a:cs typeface="Poppins"/>
                <a:sym typeface="Poppins"/>
              </a:rPr>
              <a:t>The GEEKs: </a:t>
            </a:r>
            <a:r>
              <a:rPr lang="en-US" sz="2199" b="true">
                <a:solidFill>
                  <a:srgbClr val="001E3D"/>
                </a:solidFill>
                <a:latin typeface="Poppins Bold"/>
                <a:ea typeface="Poppins Bold"/>
                <a:cs typeface="Poppins Bold"/>
                <a:sym typeface="Poppins Bold"/>
              </a:rPr>
              <a:t>G</a:t>
            </a:r>
            <a:r>
              <a:rPr lang="en-US" sz="2199">
                <a:solidFill>
                  <a:srgbClr val="001E3D"/>
                </a:solidFill>
                <a:latin typeface="Poppins"/>
                <a:ea typeface="Poppins"/>
                <a:cs typeface="Poppins"/>
                <a:sym typeface="Poppins"/>
              </a:rPr>
              <a:t>ina,</a:t>
            </a:r>
            <a:r>
              <a:rPr lang="en-US" sz="2199" b="true">
                <a:solidFill>
                  <a:srgbClr val="001E3D"/>
                </a:solidFill>
                <a:latin typeface="Poppins Bold"/>
                <a:ea typeface="Poppins Bold"/>
                <a:cs typeface="Poppins Bold"/>
                <a:sym typeface="Poppins Bold"/>
              </a:rPr>
              <a:t> E</a:t>
            </a:r>
            <a:r>
              <a:rPr lang="en-US" sz="2199">
                <a:solidFill>
                  <a:srgbClr val="001E3D"/>
                </a:solidFill>
                <a:latin typeface="Poppins"/>
                <a:ea typeface="Poppins"/>
                <a:cs typeface="Poppins"/>
                <a:sym typeface="Poppins"/>
              </a:rPr>
              <a:t>dgar, </a:t>
            </a:r>
            <a:r>
              <a:rPr lang="en-US" sz="2199" b="true">
                <a:solidFill>
                  <a:srgbClr val="001E3D"/>
                </a:solidFill>
                <a:latin typeface="Poppins Bold"/>
                <a:ea typeface="Poppins Bold"/>
                <a:cs typeface="Poppins Bold"/>
                <a:sym typeface="Poppins Bold"/>
              </a:rPr>
              <a:t>E</a:t>
            </a:r>
            <a:r>
              <a:rPr lang="en-US" sz="2199">
                <a:solidFill>
                  <a:srgbClr val="001E3D"/>
                </a:solidFill>
                <a:latin typeface="Poppins"/>
                <a:ea typeface="Poppins"/>
                <a:cs typeface="Poppins"/>
                <a:sym typeface="Poppins"/>
              </a:rPr>
              <a:t>lena, and </a:t>
            </a:r>
            <a:r>
              <a:rPr lang="en-US" sz="2199" b="true">
                <a:solidFill>
                  <a:srgbClr val="001E3D"/>
                </a:solidFill>
                <a:latin typeface="Poppins Bold"/>
                <a:ea typeface="Poppins Bold"/>
                <a:cs typeface="Poppins Bold"/>
                <a:sym typeface="Poppins Bold"/>
              </a:rPr>
              <a:t>K</a:t>
            </a:r>
            <a:r>
              <a:rPr lang="en-US" sz="2199">
                <a:solidFill>
                  <a:srgbClr val="001E3D"/>
                </a:solidFill>
                <a:latin typeface="Poppins"/>
                <a:ea typeface="Poppins"/>
                <a:cs typeface="Poppins"/>
                <a:sym typeface="Poppins"/>
              </a:rPr>
              <a:t>evin have been best friends for as long as they can remember. So when their arch-nemesis points out that their initials make them literally GEEKs, they decide to go with it.</a:t>
            </a:r>
          </a:p>
          <a:p>
            <a:pPr algn="l">
              <a:lnSpc>
                <a:spcPts val="2199"/>
              </a:lnSpc>
            </a:pPr>
            <a:r>
              <a:rPr lang="en-US" sz="2199">
                <a:solidFill>
                  <a:srgbClr val="001E3D"/>
                </a:solidFill>
                <a:latin typeface="Poppins"/>
                <a:ea typeface="Poppins"/>
                <a:cs typeface="Poppins"/>
                <a:sym typeface="Poppins"/>
              </a:rPr>
              <a:t> </a:t>
            </a:r>
          </a:p>
          <a:p>
            <a:pPr algn="l">
              <a:lnSpc>
                <a:spcPts val="3079"/>
              </a:lnSpc>
            </a:pPr>
            <a:r>
              <a:rPr lang="en-US" sz="2199">
                <a:solidFill>
                  <a:srgbClr val="001E3D"/>
                </a:solidFill>
                <a:latin typeface="Poppins"/>
                <a:ea typeface="Poppins"/>
                <a:cs typeface="Poppins"/>
                <a:sym typeface="Poppins"/>
              </a:rPr>
              <a:t>The problem: The GEEKs’ hometown of Elmwood was once the headquarters of the famous toymaker Maxine Van Houten. Her popular puzzle sphere, the Bamboozler, put the town on the map. But Maxine passed away long ago. Now the toy factory is shutting down, and Elena’s mom and Kevin’s dad are losing their jobs. They might have to move—and that would mean splitting up the GEEKs!</a:t>
            </a:r>
          </a:p>
          <a:p>
            <a:pPr algn="l">
              <a:lnSpc>
                <a:spcPts val="2199"/>
              </a:lnSpc>
            </a:pPr>
            <a:r>
              <a:rPr lang="en-US" sz="2199">
                <a:solidFill>
                  <a:srgbClr val="001E3D"/>
                </a:solidFill>
                <a:latin typeface="Poppins"/>
                <a:ea typeface="Poppins"/>
                <a:cs typeface="Poppins"/>
                <a:sym typeface="Poppins"/>
              </a:rPr>
              <a:t> </a:t>
            </a:r>
          </a:p>
          <a:p>
            <a:pPr algn="l">
              <a:lnSpc>
                <a:spcPts val="3079"/>
              </a:lnSpc>
              <a:spcBef>
                <a:spcPct val="0"/>
              </a:spcBef>
            </a:pPr>
            <a:r>
              <a:rPr lang="en-US" sz="2199">
                <a:solidFill>
                  <a:srgbClr val="001E3D"/>
                </a:solidFill>
                <a:latin typeface="Poppins"/>
                <a:ea typeface="Poppins"/>
                <a:cs typeface="Poppins"/>
                <a:sym typeface="Poppins"/>
              </a:rPr>
              <a:t>The quest: Maxine left one final puzzle, a treasure hunt that could save the town and keep the friends together. But only those who know and love Elmwood best will be able to solve it. GEEKs to the rescue!</a:t>
            </a:r>
          </a:p>
        </p:txBody>
      </p:sp>
      <p:grpSp>
        <p:nvGrpSpPr>
          <p:cNvPr name="Group 9" id="9"/>
          <p:cNvGrpSpPr/>
          <p:nvPr/>
        </p:nvGrpSpPr>
        <p:grpSpPr>
          <a:xfrm rot="0">
            <a:off x="1028700" y="2667764"/>
            <a:ext cx="9880766" cy="725805"/>
            <a:chOff x="0" y="0"/>
            <a:chExt cx="13174355" cy="967740"/>
          </a:xfrm>
        </p:grpSpPr>
        <p:sp>
          <p:nvSpPr>
            <p:cNvPr name="TextBox 10" id="10"/>
            <p:cNvSpPr txBox="true"/>
            <p:nvPr/>
          </p:nvSpPr>
          <p:spPr>
            <a:xfrm rot="0">
              <a:off x="0" y="-85725"/>
              <a:ext cx="4329493" cy="1053465"/>
            </a:xfrm>
            <a:prstGeom prst="rect">
              <a:avLst/>
            </a:prstGeom>
          </p:spPr>
          <p:txBody>
            <a:bodyPr anchor="t" rtlCol="false" tIns="0" lIns="0" bIns="0" rIns="0">
              <a:spAutoFit/>
            </a:bodyPr>
            <a:lstStyle/>
            <a:p>
              <a:pPr algn="l">
                <a:lnSpc>
                  <a:spcPts val="6719"/>
                </a:lnSpc>
              </a:pPr>
              <a:r>
                <a:rPr lang="en-US" sz="4800" spc="432">
                  <a:solidFill>
                    <a:srgbClr val="DC1877"/>
                  </a:solidFill>
                  <a:latin typeface="Arsenal"/>
                  <a:ea typeface="Arsenal"/>
                  <a:cs typeface="Arsenal"/>
                  <a:sym typeface="Arsenal"/>
                </a:rPr>
                <a:t>Author:</a:t>
              </a:r>
            </a:p>
          </p:txBody>
        </p:sp>
        <p:sp>
          <p:nvSpPr>
            <p:cNvPr name="TextBox 11" id="11"/>
            <p:cNvSpPr txBox="true"/>
            <p:nvPr/>
          </p:nvSpPr>
          <p:spPr>
            <a:xfrm rot="0">
              <a:off x="4467500" y="-85725"/>
              <a:ext cx="8706854" cy="1053465"/>
            </a:xfrm>
            <a:prstGeom prst="rect">
              <a:avLst/>
            </a:prstGeom>
          </p:spPr>
          <p:txBody>
            <a:bodyPr anchor="t" rtlCol="false" tIns="0" lIns="0" bIns="0" rIns="0">
              <a:spAutoFit/>
            </a:bodyPr>
            <a:lstStyle/>
            <a:p>
              <a:pPr algn="l">
                <a:lnSpc>
                  <a:spcPts val="6719"/>
                </a:lnSpc>
              </a:pPr>
              <a:r>
                <a:rPr lang="en-US" sz="4800" spc="432">
                  <a:solidFill>
                    <a:srgbClr val="001E3D"/>
                  </a:solidFill>
                  <a:latin typeface="Arsenal"/>
                  <a:ea typeface="Arsenal"/>
                  <a:cs typeface="Arsenal"/>
                  <a:sym typeface="Arsenal"/>
                </a:rPr>
                <a:t>T.P. Jagger</a:t>
              </a:r>
            </a:p>
          </p:txBody>
        </p:sp>
      </p:grpSp>
      <p:sp>
        <p:nvSpPr>
          <p:cNvPr name="TextBox 12" id="12"/>
          <p:cNvSpPr txBox="true"/>
          <p:nvPr/>
        </p:nvSpPr>
        <p:spPr>
          <a:xfrm rot="0">
            <a:off x="11006207" y="8804382"/>
            <a:ext cx="5205139" cy="1099820"/>
          </a:xfrm>
          <a:prstGeom prst="rect">
            <a:avLst/>
          </a:prstGeom>
        </p:spPr>
        <p:txBody>
          <a:bodyPr anchor="t" rtlCol="false" tIns="0" lIns="0" bIns="0" rIns="0">
            <a:spAutoFit/>
          </a:bodyPr>
          <a:lstStyle/>
          <a:p>
            <a:pPr algn="l">
              <a:lnSpc>
                <a:spcPts val="4479"/>
              </a:lnSpc>
            </a:pPr>
            <a:r>
              <a:rPr lang="en-US" sz="3199" spc="287">
                <a:solidFill>
                  <a:srgbClr val="DC1877"/>
                </a:solidFill>
                <a:latin typeface="Arsenal"/>
                <a:ea typeface="Arsenal"/>
                <a:cs typeface="Arsenal"/>
                <a:sym typeface="Arsenal"/>
              </a:rPr>
              <a:t>mystery | 320p</a:t>
            </a:r>
          </a:p>
          <a:p>
            <a:pPr algn="l">
              <a:lnSpc>
                <a:spcPts val="4479"/>
              </a:lnSpc>
            </a:pPr>
            <a:r>
              <a:rPr lang="en-US" sz="3199" spc="287">
                <a:solidFill>
                  <a:srgbClr val="DC1877"/>
                </a:solidFill>
                <a:latin typeface="Arsenal"/>
                <a:ea typeface="Arsenal"/>
                <a:cs typeface="Arsenal"/>
                <a:sym typeface="Arsenal"/>
              </a:rPr>
              <a:t>AR: MG | 5.0 | 9 pts </a:t>
            </a:r>
          </a:p>
        </p:txBody>
      </p:sp>
      <p:sp>
        <p:nvSpPr>
          <p:cNvPr name="Freeform 13" id="13"/>
          <p:cNvSpPr/>
          <p:nvPr/>
        </p:nvSpPr>
        <p:spPr>
          <a:xfrm flipH="true" flipV="false" rot="0">
            <a:off x="0" y="5715"/>
            <a:ext cx="3101843" cy="1358902"/>
          </a:xfrm>
          <a:custGeom>
            <a:avLst/>
            <a:gdLst/>
            <a:ahLst/>
            <a:cxnLst/>
            <a:rect r="r" b="b" t="t" l="l"/>
            <a:pathLst>
              <a:path h="1358902" w="3101843">
                <a:moveTo>
                  <a:pt x="3101843" y="0"/>
                </a:moveTo>
                <a:lnTo>
                  <a:pt x="0" y="0"/>
                </a:lnTo>
                <a:lnTo>
                  <a:pt x="0" y="1358902"/>
                </a:lnTo>
                <a:lnTo>
                  <a:pt x="3101843" y="1358902"/>
                </a:lnTo>
                <a:lnTo>
                  <a:pt x="3101843"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4" id="14"/>
          <p:cNvSpPr/>
          <p:nvPr/>
        </p:nvSpPr>
        <p:spPr>
          <a:xfrm flipH="false" flipV="true" rot="0">
            <a:off x="14951611" y="8861532"/>
            <a:ext cx="3336389" cy="1461656"/>
          </a:xfrm>
          <a:custGeom>
            <a:avLst/>
            <a:gdLst/>
            <a:ahLst/>
            <a:cxnLst/>
            <a:rect r="r" b="b" t="t" l="l"/>
            <a:pathLst>
              <a:path h="1461656" w="3336389">
                <a:moveTo>
                  <a:pt x="0" y="1461656"/>
                </a:moveTo>
                <a:lnTo>
                  <a:pt x="3336389" y="1461656"/>
                </a:lnTo>
                <a:lnTo>
                  <a:pt x="3336389" y="0"/>
                </a:lnTo>
                <a:lnTo>
                  <a:pt x="0" y="0"/>
                </a:lnTo>
                <a:lnTo>
                  <a:pt x="0" y="1461656"/>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CAD5E3"/>
        </a:solidFill>
      </p:bgPr>
    </p:bg>
    <p:spTree>
      <p:nvGrpSpPr>
        <p:cNvPr id="1" name=""/>
        <p:cNvGrpSpPr/>
        <p:nvPr/>
      </p:nvGrpSpPr>
      <p:grpSpPr>
        <a:xfrm>
          <a:off x="0" y="0"/>
          <a:ext cx="0" cy="0"/>
          <a:chOff x="0" y="0"/>
          <a:chExt cx="0" cy="0"/>
        </a:xfrm>
      </p:grpSpPr>
      <p:sp>
        <p:nvSpPr>
          <p:cNvPr name="TextBox 2" id="2"/>
          <p:cNvSpPr txBox="true"/>
          <p:nvPr/>
        </p:nvSpPr>
        <p:spPr>
          <a:xfrm rot="0">
            <a:off x="1028700" y="828675"/>
            <a:ext cx="10809156" cy="1293495"/>
          </a:xfrm>
          <a:prstGeom prst="rect">
            <a:avLst/>
          </a:prstGeom>
        </p:spPr>
        <p:txBody>
          <a:bodyPr anchor="t" rtlCol="false" tIns="0" lIns="0" bIns="0" rIns="0">
            <a:spAutoFit/>
          </a:bodyPr>
          <a:lstStyle/>
          <a:p>
            <a:pPr algn="l">
              <a:lnSpc>
                <a:spcPts val="10080"/>
              </a:lnSpc>
            </a:pPr>
            <a:r>
              <a:rPr lang="en-US" sz="7200">
                <a:solidFill>
                  <a:srgbClr val="001E3D"/>
                </a:solidFill>
                <a:latin typeface="Poppins"/>
                <a:ea typeface="Poppins"/>
                <a:cs typeface="Poppins"/>
                <a:sym typeface="Poppins"/>
              </a:rPr>
              <a:t>JUST RIGHT JILLIAN</a:t>
            </a:r>
          </a:p>
        </p:txBody>
      </p:sp>
      <p:sp>
        <p:nvSpPr>
          <p:cNvPr name="TextBox 3" id="3"/>
          <p:cNvSpPr txBox="true"/>
          <p:nvPr/>
        </p:nvSpPr>
        <p:spPr>
          <a:xfrm rot="0">
            <a:off x="1028700" y="5289493"/>
            <a:ext cx="12157327" cy="2344420"/>
          </a:xfrm>
          <a:prstGeom prst="rect">
            <a:avLst/>
          </a:prstGeom>
        </p:spPr>
        <p:txBody>
          <a:bodyPr anchor="t" rtlCol="false" tIns="0" lIns="0" bIns="0" rIns="0">
            <a:spAutoFit/>
          </a:bodyPr>
          <a:lstStyle/>
          <a:p>
            <a:pPr algn="l">
              <a:lnSpc>
                <a:spcPts val="3079"/>
              </a:lnSpc>
              <a:spcBef>
                <a:spcPct val="0"/>
              </a:spcBef>
            </a:pPr>
            <a:r>
              <a:rPr lang="en-US" sz="2199">
                <a:solidFill>
                  <a:srgbClr val="001E3D"/>
                </a:solidFill>
                <a:latin typeface="Poppins"/>
                <a:ea typeface="Poppins"/>
                <a:cs typeface="Poppins"/>
                <a:sym typeface="Poppins"/>
              </a:rPr>
              <a:t>Fifth-grader Jillian will do just about anything to blend in, including staying quiet even when she has the right answer. After she loses a classroom competition because she won't speak up, she sets her mind on winning her school's biggest competition. But breaking out of her shell is easier said than done, and Jillian has only a month to keep her promise to her grandmother and prove to herself that she can speak up and show everyone her true self.</a:t>
            </a:r>
          </a:p>
        </p:txBody>
      </p:sp>
      <p:grpSp>
        <p:nvGrpSpPr>
          <p:cNvPr name="Group 4" id="4"/>
          <p:cNvGrpSpPr/>
          <p:nvPr/>
        </p:nvGrpSpPr>
        <p:grpSpPr>
          <a:xfrm rot="0">
            <a:off x="1028700" y="3371504"/>
            <a:ext cx="9880766" cy="725805"/>
            <a:chOff x="0" y="0"/>
            <a:chExt cx="13174355" cy="967740"/>
          </a:xfrm>
        </p:grpSpPr>
        <p:sp>
          <p:nvSpPr>
            <p:cNvPr name="TextBox 5" id="5"/>
            <p:cNvSpPr txBox="true"/>
            <p:nvPr/>
          </p:nvSpPr>
          <p:spPr>
            <a:xfrm rot="0">
              <a:off x="0" y="-85725"/>
              <a:ext cx="4329493" cy="1053465"/>
            </a:xfrm>
            <a:prstGeom prst="rect">
              <a:avLst/>
            </a:prstGeom>
          </p:spPr>
          <p:txBody>
            <a:bodyPr anchor="t" rtlCol="false" tIns="0" lIns="0" bIns="0" rIns="0">
              <a:spAutoFit/>
            </a:bodyPr>
            <a:lstStyle/>
            <a:p>
              <a:pPr algn="l">
                <a:lnSpc>
                  <a:spcPts val="6719"/>
                </a:lnSpc>
              </a:pPr>
              <a:r>
                <a:rPr lang="en-US" sz="4800" spc="432">
                  <a:solidFill>
                    <a:srgbClr val="DC1877"/>
                  </a:solidFill>
                  <a:latin typeface="Arsenal"/>
                  <a:ea typeface="Arsenal"/>
                  <a:cs typeface="Arsenal"/>
                  <a:sym typeface="Arsenal"/>
                </a:rPr>
                <a:t>Author:</a:t>
              </a:r>
            </a:p>
          </p:txBody>
        </p:sp>
        <p:sp>
          <p:nvSpPr>
            <p:cNvPr name="TextBox 6" id="6"/>
            <p:cNvSpPr txBox="true"/>
            <p:nvPr/>
          </p:nvSpPr>
          <p:spPr>
            <a:xfrm rot="0">
              <a:off x="4467500" y="-85725"/>
              <a:ext cx="8706854" cy="1053465"/>
            </a:xfrm>
            <a:prstGeom prst="rect">
              <a:avLst/>
            </a:prstGeom>
          </p:spPr>
          <p:txBody>
            <a:bodyPr anchor="t" rtlCol="false" tIns="0" lIns="0" bIns="0" rIns="0">
              <a:spAutoFit/>
            </a:bodyPr>
            <a:lstStyle/>
            <a:p>
              <a:pPr algn="l">
                <a:lnSpc>
                  <a:spcPts val="6719"/>
                </a:lnSpc>
              </a:pPr>
              <a:r>
                <a:rPr lang="en-US" sz="4800" spc="432">
                  <a:solidFill>
                    <a:srgbClr val="001E3D"/>
                  </a:solidFill>
                  <a:latin typeface="Arsenal"/>
                  <a:ea typeface="Arsenal"/>
                  <a:cs typeface="Arsenal"/>
                  <a:sym typeface="Arsenal"/>
                </a:rPr>
                <a:t>Nicole D. Collier</a:t>
              </a:r>
            </a:p>
          </p:txBody>
        </p:sp>
      </p:grpSp>
      <p:grpSp>
        <p:nvGrpSpPr>
          <p:cNvPr name="Group 7" id="7"/>
          <p:cNvGrpSpPr/>
          <p:nvPr/>
        </p:nvGrpSpPr>
        <p:grpSpPr>
          <a:xfrm rot="0">
            <a:off x="13820775" y="1028700"/>
            <a:ext cx="3438525" cy="5025553"/>
            <a:chOff x="0" y="0"/>
            <a:chExt cx="4584700" cy="6700738"/>
          </a:xfrm>
        </p:grpSpPr>
        <p:grpSp>
          <p:nvGrpSpPr>
            <p:cNvPr name="Group 8" id="8"/>
            <p:cNvGrpSpPr/>
            <p:nvPr/>
          </p:nvGrpSpPr>
          <p:grpSpPr>
            <a:xfrm rot="0">
              <a:off x="317500" y="0"/>
              <a:ext cx="4267200" cy="6383238"/>
              <a:chOff x="0" y="0"/>
              <a:chExt cx="842904" cy="1260886"/>
            </a:xfrm>
          </p:grpSpPr>
          <p:sp>
            <p:nvSpPr>
              <p:cNvPr name="Freeform 9" id="9"/>
              <p:cNvSpPr/>
              <p:nvPr/>
            </p:nvSpPr>
            <p:spPr>
              <a:xfrm flipH="false" flipV="false" rot="0">
                <a:off x="0" y="0"/>
                <a:ext cx="842904" cy="1260886"/>
              </a:xfrm>
              <a:custGeom>
                <a:avLst/>
                <a:gdLst/>
                <a:ahLst/>
                <a:cxnLst/>
                <a:rect r="r" b="b" t="t" l="l"/>
                <a:pathLst>
                  <a:path h="1260886" w="842904">
                    <a:moveTo>
                      <a:pt x="0" y="0"/>
                    </a:moveTo>
                    <a:lnTo>
                      <a:pt x="842904" y="0"/>
                    </a:lnTo>
                    <a:lnTo>
                      <a:pt x="842904" y="1260886"/>
                    </a:lnTo>
                    <a:lnTo>
                      <a:pt x="0" y="1260886"/>
                    </a:lnTo>
                    <a:close/>
                  </a:path>
                </a:pathLst>
              </a:custGeom>
              <a:solidFill>
                <a:srgbClr val="DBEC5B"/>
              </a:solidFill>
            </p:spPr>
          </p:sp>
          <p:sp>
            <p:nvSpPr>
              <p:cNvPr name="TextBox 10" id="10"/>
              <p:cNvSpPr txBox="true"/>
              <p:nvPr/>
            </p:nvSpPr>
            <p:spPr>
              <a:xfrm>
                <a:off x="0" y="-38100"/>
                <a:ext cx="842904" cy="1298986"/>
              </a:xfrm>
              <a:prstGeom prst="rect">
                <a:avLst/>
              </a:prstGeom>
            </p:spPr>
            <p:txBody>
              <a:bodyPr anchor="ctr" rtlCol="false" tIns="50800" lIns="50800" bIns="50800" rIns="50800"/>
              <a:lstStyle/>
              <a:p>
                <a:pPr algn="ctr">
                  <a:lnSpc>
                    <a:spcPts val="2659"/>
                  </a:lnSpc>
                  <a:spcBef>
                    <a:spcPct val="0"/>
                  </a:spcBef>
                </a:pPr>
              </a:p>
            </p:txBody>
          </p:sp>
        </p:grpSp>
        <p:sp>
          <p:nvSpPr>
            <p:cNvPr name="Freeform 11" id="11"/>
            <p:cNvSpPr/>
            <p:nvPr/>
          </p:nvSpPr>
          <p:spPr>
            <a:xfrm flipH="false" flipV="false" rot="0">
              <a:off x="0" y="350738"/>
              <a:ext cx="4267200" cy="6350000"/>
            </a:xfrm>
            <a:custGeom>
              <a:avLst/>
              <a:gdLst/>
              <a:ahLst/>
              <a:cxnLst/>
              <a:rect r="r" b="b" t="t" l="l"/>
              <a:pathLst>
                <a:path h="6350000" w="4267200">
                  <a:moveTo>
                    <a:pt x="0" y="0"/>
                  </a:moveTo>
                  <a:lnTo>
                    <a:pt x="4267200" y="0"/>
                  </a:lnTo>
                  <a:lnTo>
                    <a:pt x="4267200" y="6350000"/>
                  </a:lnTo>
                  <a:lnTo>
                    <a:pt x="0" y="6350000"/>
                  </a:lnTo>
                  <a:lnTo>
                    <a:pt x="0" y="0"/>
                  </a:lnTo>
                  <a:close/>
                </a:path>
              </a:pathLst>
            </a:custGeom>
            <a:blipFill>
              <a:blip r:embed="rId2"/>
              <a:stretch>
                <a:fillRect l="0" t="0" r="0" b="0"/>
              </a:stretch>
            </a:blipFill>
          </p:spPr>
        </p:sp>
      </p:grpSp>
      <p:sp>
        <p:nvSpPr>
          <p:cNvPr name="TextBox 12" id="12"/>
          <p:cNvSpPr txBox="true"/>
          <p:nvPr/>
        </p:nvSpPr>
        <p:spPr>
          <a:xfrm rot="0">
            <a:off x="10384517" y="8158480"/>
            <a:ext cx="5832455" cy="1099820"/>
          </a:xfrm>
          <a:prstGeom prst="rect">
            <a:avLst/>
          </a:prstGeom>
        </p:spPr>
        <p:txBody>
          <a:bodyPr anchor="t" rtlCol="false" tIns="0" lIns="0" bIns="0" rIns="0">
            <a:spAutoFit/>
          </a:bodyPr>
          <a:lstStyle/>
          <a:p>
            <a:pPr algn="l">
              <a:lnSpc>
                <a:spcPts val="4479"/>
              </a:lnSpc>
            </a:pPr>
            <a:r>
              <a:rPr lang="en-US" sz="3199" spc="287">
                <a:solidFill>
                  <a:srgbClr val="DC1877"/>
                </a:solidFill>
                <a:latin typeface="Arsenal"/>
                <a:ea typeface="Arsenal"/>
                <a:cs typeface="Arsenal"/>
                <a:sym typeface="Arsenal"/>
              </a:rPr>
              <a:t>realistic fiction | 224p</a:t>
            </a:r>
          </a:p>
          <a:p>
            <a:pPr algn="l">
              <a:lnSpc>
                <a:spcPts val="4479"/>
              </a:lnSpc>
            </a:pPr>
            <a:r>
              <a:rPr lang="en-US" sz="3199" spc="287">
                <a:solidFill>
                  <a:srgbClr val="DC1877"/>
                </a:solidFill>
                <a:latin typeface="Arsenal"/>
                <a:ea typeface="Arsenal"/>
                <a:cs typeface="Arsenal"/>
                <a:sym typeface="Arsenal"/>
              </a:rPr>
              <a:t>AR: MG | 3.8 | 6 pts </a:t>
            </a:r>
          </a:p>
        </p:txBody>
      </p:sp>
      <p:sp>
        <p:nvSpPr>
          <p:cNvPr name="Freeform 13" id="13"/>
          <p:cNvSpPr/>
          <p:nvPr/>
        </p:nvSpPr>
        <p:spPr>
          <a:xfrm flipH="true" flipV="false" rot="0">
            <a:off x="0" y="5715"/>
            <a:ext cx="3101843" cy="1358902"/>
          </a:xfrm>
          <a:custGeom>
            <a:avLst/>
            <a:gdLst/>
            <a:ahLst/>
            <a:cxnLst/>
            <a:rect r="r" b="b" t="t" l="l"/>
            <a:pathLst>
              <a:path h="1358902" w="3101843">
                <a:moveTo>
                  <a:pt x="3101843" y="0"/>
                </a:moveTo>
                <a:lnTo>
                  <a:pt x="0" y="0"/>
                </a:lnTo>
                <a:lnTo>
                  <a:pt x="0" y="1358902"/>
                </a:lnTo>
                <a:lnTo>
                  <a:pt x="3101843" y="1358902"/>
                </a:lnTo>
                <a:lnTo>
                  <a:pt x="3101843"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4" id="14"/>
          <p:cNvSpPr/>
          <p:nvPr/>
        </p:nvSpPr>
        <p:spPr>
          <a:xfrm flipH="false" flipV="true" rot="0">
            <a:off x="14951611" y="8861532"/>
            <a:ext cx="3336389" cy="1461656"/>
          </a:xfrm>
          <a:custGeom>
            <a:avLst/>
            <a:gdLst/>
            <a:ahLst/>
            <a:cxnLst/>
            <a:rect r="r" b="b" t="t" l="l"/>
            <a:pathLst>
              <a:path h="1461656" w="3336389">
                <a:moveTo>
                  <a:pt x="0" y="1461656"/>
                </a:moveTo>
                <a:lnTo>
                  <a:pt x="3336389" y="1461656"/>
                </a:lnTo>
                <a:lnTo>
                  <a:pt x="3336389" y="0"/>
                </a:lnTo>
                <a:lnTo>
                  <a:pt x="0" y="0"/>
                </a:lnTo>
                <a:lnTo>
                  <a:pt x="0" y="1461656"/>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DAGP6vacKkA</dc:identifier>
  <dcterms:modified xsi:type="dcterms:W3CDTF">2011-08-01T06:04:30Z</dcterms:modified>
  <cp:revision>1</cp:revision>
  <dc:title>2024-2025 LRC</dc:title>
</cp:coreProperties>
</file>